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ink/ink2.xml" ContentType="application/inkml+xml"/>
  <Override PartName="/ppt/notesSlides/notesSlide4.xml" ContentType="application/vnd.openxmlformats-officedocument.presentationml.notesSlide+xml"/>
  <Override PartName="/ppt/ink/ink3.xml" ContentType="application/inkml+xml"/>
  <Override PartName="/ppt/ink/ink4.xml" ContentType="application/inkml+xml"/>
  <Override PartName="/ppt/ink/ink5.xml" ContentType="application/inkml+xml"/>
  <Override PartName="/ppt/notesSlides/notesSlide5.xml" ContentType="application/vnd.openxmlformats-officedocument.presentationml.notesSlide+xml"/>
  <Override PartName="/ppt/ink/ink6.xml" ContentType="application/inkml+xml"/>
  <Override PartName="/ppt/notesSlides/notesSlide6.xml" ContentType="application/vnd.openxmlformats-officedocument.presentationml.notesSlide+xml"/>
  <Override PartName="/ppt/ink/ink7.xml" ContentType="application/inkml+xml"/>
  <Override PartName="/ppt/notesSlides/notesSlide7.xml" ContentType="application/vnd.openxmlformats-officedocument.presentationml.notesSlide+xml"/>
  <Override PartName="/ppt/ink/ink8.xml" ContentType="application/inkml+xml"/>
  <Override PartName="/ppt/ink/ink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Inter" panose="020B060402020202020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0" d="100"/>
          <a:sy n="60" d="100"/>
        </p:scale>
        <p:origin x="428" y="1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07T14:46:22.543"/>
    </inkml:context>
    <inkml:brush xml:id="br0">
      <inkml:brushProperty name="width" value="0.035" units="cm"/>
      <inkml:brushProperty name="height" value="0.035" units="cm"/>
      <inkml:brushProperty name="color" value="#FFFFFF"/>
    </inkml:brush>
  </inkml:definitions>
  <inkml:trace contextRef="#ctx0" brushRef="#br0">2226 534 24575,'18'2'0,"1"0"0,-1 0 0,0 2 0,32 10 0,-14-3 0,484 139-710,63 17 460,418 71 289,-799-198 120,224 14 0,-379-52 360,-28-1-417,-29-1-120,-171-2 18,-3-3 0,-85-4-583,-86-10-1751,-74-5 1044,-1151-46-3236,-7 51 3443,1556 19 1262,2 1 1405,-50-5 0,78 4-1509,0 0 0,0 0 0,0 0 1,0 0-1,0-1 0,0 1 0,0 0 0,0 0 1,0-1-1,0 1 0,0 0 0,1-1 0,-1 1 0,0-1 1,0 1-1,0-1 0,-1-1 0,3 1 58,-1 0 0,1 1-1,0-1 1,0 0 0,0 0 0,0 0 0,0 1-1,-1-1 1,1 0 0,0 1 0,0-1 0,1 1-1,-1-1 1,0 1 0,0 0 0,0-1 0,1 1-1,140-49 1175,191-40 0,-104 45-1613,3 9 0,253-4 0,475 32-663,-702 10 1045,-242-3 634,-13 0-247,-16 0-215,7-1-239,-968-28-1806,-9 28-792,768 2 2486,136-3 302,54-3 343,25 5-536,0 0 1,0 0 0,0 0 0,-1 0 0,1 0 0,0 0 0,0 0-1,0-1 1,0 1 0,-1 0 0,1 0 0,0 0 0,0 0-1,0-1 1,0 1 0,0 0 0,0 0 0,-1 0 0,1-1 0,0 1-1,0 0 1,0 0 0,0 0 0,0-1 0,0 1 0,0 0-1,0 0 1,0-1 0,0 1 0,0 0 0,0 0 0,0 0-1,0-1 1,0 1 0,0 0 0,0 0 0,1 0 0,-1-1 0,0 1-1,0 0 1,0 0 0,0 0 0,0-1 0,0 1 0,1 0-1,-1 0 1,5-4 13,0 0-1,1 1 1,-1 0 0,1 0-1,-1 0 1,10-3-1,139-45-19,122-27-212,106-24-635,572-127-1297,18 56-1334,-555 125 2945,-68 20 335,-79 17-592,-106 10 817,-127 3 475,0 1 0,36 9 0,-68-11-416,1 0-1,-1 0 0,0 1 0,0-1 0,1 1 0,-1 1 0,0-1 0,-1 1 0,6 3 0,-9-6-39,-1 1 0,1-1 0,-1 1 0,1-1 0,-1 1 0,0-1 0,1 1 0,-1-1 0,0 1-1,1 0 1,-1-1 0,0 1 0,0-1 0,0 1 0,1 0 0,-1-1 0,0 1 0,0 0 0,0-1-1,0 1 1,0 1 0,-1-1 38,1 0 1,-1 1-1,1-1 0,-1 0 0,0 1 0,0-1 0,1 0 0,-1 0 1,0 1-1,0-1 0,-2 2 0,-8 5 17,0 0 0,0 0 0,0-1 0,-26 11 0,-135 49-101,-93 20 286,-74 10 860,-475 93-2169,-17-28-340,75-15-963,500-91 1767,-156 48 1872,380-93-467,26-9-221,7-1 44,55-18 1034,434-163-659,-88 31-605,357-93-1610,5 38 338,-683 181 833,-69 16 0,-13 7 0,1-1 0,0 1 0,-1 0 0,1 0 0,0-1 0,-1 1 0,1 0 0,-1 0 0,1 0 0,-1-1 0,1 1 0,0 0 0,-1 0 0,1 0 0,-1 0 0,1 0 0,-1 0 0,1 0 0,-1 0 0,1 0 0,-1 0 0,1 0 0,-1 0 0,1 0 0,-1 1 0,-108 11 0,-117 20 0,-112 24-296,-82 23-886,-1994 462 2191,2339-516-309,281-86-700,-102 27 0,214-68 40,87-29 120,632-169-2446,20 89 117,-808 181 1855,-89 18 149,-129 12 309,-1 0 1,54 9-1,-76-8 70,-1 0 0,1 1 1,-1 0-1,0 1 0,0-1 0,12 7 0,-18-8-163,1 0 1,-1 0-1,1 0 1,-1 1-1,1-1 0,-1 0 1,0 1-1,0-1 0,0 1 1,0-1-1,0 1 0,0-1 1,0 1-1,0 0 1,0 0-1,-1-1 0,1 1 1,-1 0-1,1 0 0,-1 0 1,0-1-1,0 1 1,0 0-1,0 0 0,0 0 1,0 0-1,0 0 0,-1-1 1,1 1-1,-1 2 0,-2 4 297,0-1 0,-1 0 0,0 0 0,0-1 0,0 1 0,-1-1 0,0 0-1,-8 8 1,-17 16 44,-48 36-1,-93 60-272,-631 402 495,182-125-483,555-355-102,49-33-29,15-15 0,1 0 0,0 0 0,0 0 0,0 0 0,0 0 0,0 0 0,0 0 0,0 0 0,0 1 0,0-1 0,-1 0 0,1 0 0,0 0 0,0 0 0,0 0 0,0 0 0,0 0 0,0 0 0,0 0 0,0 1 0,0-1 0,0 0 0,0 0 0,0 0 0,0 0 0,0 0 0,0 0 0,0 0 0,0 1 0,0-1 0,0 0 0,0 0 0,0 0 0,0 0 0,0 0 0,0 0 0,0 0 0,0 0 0,0 1 0,0-1 0,0 0 0,0 0 0,0 0 0,0 0 0,0 0 0,1 0 0,-1 0 0,0 0 0,0 0 0,0 1 0,0-1 0,0 0 0,0 0 0,0 0 0,0 0 0,1 0 0,-1 0 0,0 0 0,0 0 0,0 0 0,32-10 0,193-90-87,68-27 536,-287 125-345,280-115 1836,-251 100-1931,1 2 0,1 1 1,0 2-1,61-11 0,-94 23-9,0-1 0,0 1 0,0 0 0,0 0 0,0 0 0,0 0 0,0 1 0,6 1 0,-9-1 0,0-1 0,0 1 0,0-1 0,0 1 0,0-1 0,-1 1 0,1-1 0,0 1 0,0 0 0,-1 0 0,1-1 0,0 1 0,-1 0 0,1 0 0,-1 0 0,1 0 0,-1 0 0,1 0 0,-1 0 0,0 0 0,0 0 0,1 0 0,-1 0 0,0 0 0,0 0 0,0 0 0,0 0 0,0 0 0,0 0 0,0 0 0,0 0 0,0 0 0,-1 0 0,1 0 0,0 0 0,-1 0 0,1 0 0,-1 1 0,-2 5 0,0-1 0,-1 1 0,0 0 0,0-1 0,0 0 0,-9 10 0,-38 35 0,25-26 0,-30 22 0,54-45 0,-9 5 0,19-18 0,166-182 0,-120 137 0,158-152 0,-111 111 0,-94 91 0,-1 1 0,-1-1 0,1 1 0,6-10 0,-12 14 0,1 1 0,-1 0 0,0 0 0,0-1 0,0 1 0,1 0 0,-1 0 0,0-1 0,0 1 0,0 0 0,0-1 0,0 1 0,0 0 0,0-1 0,0 1 0,0 0 0,0 0 0,0-1 0,0 1 0,0 0 0,0-1 0,0 1 0,0 0 0,0-1 0,0 1 0,0 0 0,0 0 0,0-1 0,0 1 0,0 0 0,-1-1 0,1 1 0,0 0 0,0 0 0,-1-1 0,0 1 0,-1-1 0,1 1 0,-1 0 0,1 0 0,-1-1 0,1 1 0,-1 0 0,1 0 0,-1 1 0,0-1 0,1 0 0,-3 1 0,-39 10 0,-62 24 0,73-23 0,-635 237-849,13 41 0,597-260 849,42-20 0,12-5 0,7-5 0,-1 0 0,1 0 0,-1 0 0,0-1 0,1 1 0,-1-1 0,5-1 0,224-79 0,-208 71 0,405-162-425,538-202 237,-936 364 174,68-25 131,135-29 0,-252 69-111,-31 13 0,8-3 330,-31 10-307,2 0-6506</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07T14:46:56.709"/>
    </inkml:context>
    <inkml:brush xml:id="br0">
      <inkml:brushProperty name="width" value="0.35" units="cm"/>
      <inkml:brushProperty name="height" value="0.35" units="cm"/>
      <inkml:brushProperty name="color" value="#FFFFFF"/>
    </inkml:brush>
  </inkml:definitions>
  <inkml:trace contextRef="#ctx0" brushRef="#br0">554 316 24575,'-543'68'0,"1059"-156"0,-350 68 0,192 2 0,-329 17 0,-1-2 0,34-7 0,-31 5 0,44-4 0,-28 7 0,1-2 0,-1-2 0,66-18 0,-49 9 0,0 3 0,1 2 0,67-1 0,13 10 0,-68 2 0,76-9 0,-3-22 0,-104 19 0,93-10 0,159 19 0,-150 4 0,-10-3 0,-1-5 0,161-29 0,-277 31 0,152-22 0,-150 24 0,-1 1 0,1 1 0,0 1 0,-1 1 0,36 8 0,-41-5 0,0 0 0,-1 2 0,0 0 0,0 0 0,17 13 0,-28-18 0,0 1 0,1-1 0,-1-1 0,1 1 0,-1-1 0,1 0 0,-1 0 0,1 0 0,0-1 0,8 0 0,-8 0 0,1 0 0,0 0 0,-1 1 0,1 0 0,-1 0 0,1 1 0,11 4 0,-4 2 0,-1 1 0,0 0 0,0 1 0,-1 0 0,-1 1 0,16 18 0,-13-13 0,2-1 0,26 21 0,-38-32 0,0-1 0,0 1 0,0 0 0,0 1 0,0-1 0,-1 1 0,0-1 0,0 1 0,3 6 0,18 52 0,-1-3 0,-17-47 0,0-1 0,-2 1 0,1 0 0,-1 0 0,3 27 0,-6-35 0,0 1 0,-1-1 0,0 1 0,0-1 0,0 0 0,-1 1 0,1-1 0,-1 0 0,-1 1 0,1-1 0,-1 0 0,0 0 0,0 0 0,0 0 0,-1-1 0,0 1 0,-5 7 0,-10 4 0,0-1 0,-1 0 0,0-2 0,-1 0 0,-37 17 0,4-2 0,40-21 0,0 0 0,-1-1 0,0-1 0,0 0 0,0-1 0,0-1 0,-19 2 0,-9-1 0,-52-4 0,50 0 0,-85 9 0,67-3 0,3 0 0,-32 2 0,-803-8 0,863 1 0,-62 12 0,23-2 0,-388 6 0,453-17 0,-273-1 0,-310 3 0,492 4 0,-125 23 0,65-2 0,-2-8 0,-180-1 0,291-18 0,-48-2 0,91 2 0,0 0 0,0-1 0,-1 0 0,1 0 0,0 0 0,0 0 0,1-1 0,-1 0 0,0 1 0,0-1 0,1-1 0,-1 1 0,1 0 0,0-1 0,-5-4 0,5 4 0,1 0 0,0-1 0,1 1 0,-1 0 0,0-1 0,1 1 0,0-1 0,0 1 0,0-1 0,0 0 0,0 1 0,1-1 0,-1 0 0,1 0 0,0 0 0,1 1 0,0-5 0,1-3 0,0 0 0,1 1 0,0-1 0,1 1 0,0 0 0,0 0 0,1 0 0,1 0 0,7-9 0,5-5 0,0 1 0,26-24 0,-20 27 0,0 1 0,1 1 0,1 1 0,1 1 0,43-19 0,-16 1 0,-46 28 0,0 0 0,1 0 0,0 1 0,0 0 0,0 1 0,1 0 0,-1 0 0,13-2 0,381-65 0,-267 56 0,29-6 0,70-13 0,29-5 0,-88 11 0,-55 11 0,211-29 0,-37 7 0,-118 16 0,78-14 0,-211 28 0,0 2 0,81-2 0,57 8 0,99 3 0,-247 1 0,0 1 0,0 1 0,-1 3 0,0 0 0,0 2 0,61 28 0,-91-37 0,-1 1 0,1 0 0,0-1 0,0 1 0,-1 0 0,1 1 0,-1-1 0,0 0 0,0 1 0,0-1 0,0 1 0,0 0 0,0-1 0,-1 1 0,1 0 0,-1 0 0,0 0 0,0 0 0,0 0 0,0 1 0,0 5 0,6 14 0,7 10 0,-11-27 0,0 1 0,-1-1 0,1 0 0,-1 1 0,0 0 0,-1 0 0,1 8 0,-2-9 0,1 0 0,-1 1 0,1-1 0,1 0 0,3 12 0,-4-15 0,1 1 0,0-1 0,0 0 0,1 0 0,-1 0 0,1 0 0,-1 0 0,1 0 0,0-1 0,6 5 0,-2-1 0,1-1 0,-2 1 0,1 1 0,-1 0 0,0 0 0,0 0 0,6 10 0,-12-17 0,0 1 0,0-1 0,0 1 0,0-1 0,-1 0 0,1 1 0,0-1 0,0 0 0,0 1 0,0-1 0,0 0 0,-1 1 0,1-1 0,0 0 0,0 1 0,-1-1 0,1 0 0,0 1 0,0-1 0,-1 0 0,1 0 0,0 1 0,-1-1 0,1 0 0,0 0 0,-1 0 0,1 0 0,0 1 0,-1-1 0,1 0 0,0 0 0,-1 0 0,1 0 0,-1 0 0,1 0 0,0 0 0,-1 0 0,1 0 0,-1 0 0,1 0 0,-1-1 0,-22 2 0,21-1 0,-25-1 0,0-2 0,0-2 0,0 0 0,-30-11 0,31 9 0,0 0 0,0 1 0,0 2 0,-44-2 0,16 5 0,27 0 0,1 1 0,-30 4 0,31 1 0,0 2 0,-24 9 0,-20 5 0,-299 81 0,104-8 0,132-43 0,17-7 0,27-18 0,-2-4 0,0-4 0,-167 10 0,-100-23 0,197-7 0,37 3 0,-165 22 0,104 1 0,-302-1 0,481-23 0,0 0 0,1-1 0,-1 1 0,0-1 0,-5-2 0,9 3 0,1 0 0,-1 0 0,1 0 0,-1-1 0,1 1 0,-1 0 0,1 0 0,0-1 0,-1 1 0,1 0 0,0 0 0,-1-1 0,1 1 0,0-1 0,-1 1 0,1 0 0,0-1 0,0 1 0,-1 0 0,1-1 0,0 1 0,0-1 0,0 1 0,-1-1 0,2 0 0,-1 0 0,0 0 0,0 0 0,1 0 0,-1 0 0,1 0 0,-1 0 0,1 0 0,-1 0 0,1 1 0,-1-1 0,1 0 0,0 0 0,-1 1 0,1-1 0,0 0 0,1 0 0,16-11 0,1 0 0,0 2 0,1 0 0,0 1 0,1 1 0,24-6 0,-38 12 0,303-94 0,-97 32 0,-132 42 0,134-21 0,84 10 0,-219 26 0,-1-4 0,102-28 0,-83 14 0,62-19 0,-129 35 0,0 1 0,0 2 0,1 1 0,43-1 0,-50 3 0,0-2 0,0 0 0,25-9 0,22-5 0,59-8 0,-111 23 0,0 1 0,35-1 0,-31 2 0,28-4 0,-10 1-1365</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07T14:47:42.098"/>
    </inkml:context>
    <inkml:brush xml:id="br0">
      <inkml:brushProperty name="width" value="0.35" units="cm"/>
      <inkml:brushProperty name="height" value="0.35" units="cm"/>
      <inkml:brushProperty name="color" value="#FFFFFF"/>
    </inkml:brush>
  </inkml:definitions>
  <inkml:trace contextRef="#ctx0" brushRef="#br0">1 394 24575,'217'-36'0,"-140"25"0,668-48 0,-236 57 0,-254 4 0,-162 0 0,114 17 0,-190-17 0,50 6 0,-1 4 0,103 31 0,-111-26 0,86 15 0,-61-19 0,-38-7 0,59 16 0,-52-8 0,61 21 0,-87-26 0,1-1 0,0-1 0,0-1 0,1-2 0,-1 0 0,54-2 0,420-3 0,-278 2 0,-198 0 0,38 7 0,-37-4 0,37 1 0,-40-5 0,-17 0 0,-18 0 0,-502 0 0,501-1 0,0-1 0,0 0 0,1 0 0,-1-1 0,-15-7 0,10 5 0,-31-7 0,36 10 0,1 0 0,-1-1 0,1 0 0,0-1 0,0-1 0,-14-6 0,26 9 0,6 1 0,6 2 0,-2 3 0,0 0 0,0 1 0,-1 0 0,0 1 0,0 0 0,-1 0 0,11 11 0,-2-4 0,13 13 0,-19-16 0,0-1 0,1 0 0,-1-1 0,22 11 0,11 6 0,-36-20 0,0 0 0,1 0 0,0-1 0,-1 0 0,1 0 0,1-1 0,-1 0 0,14 2 0,26-2 0,68-4 0,-33-1 0,-79 2 0,1 0 0,0 0 0,-1-1 0,1 1 0,0-1 0,-1 0 0,1-1 0,-1 1 0,1-1 0,-1 0 0,0 0 0,0-1 0,0 0 0,0 0 0,0 0 0,-1 0 0,1-1 0,-1 0 0,0 0 0,0 0 0,6-9 0,0 1 0,-1 0 0,0-1 0,6-14 0,-12 20 0,0 0 0,-1 0 0,1 0 0,-2 0 0,1 0 0,-1 0 0,0 0 0,0-12 0,-3-56 0,0 31 0,4-50 0,-2 94 0,0-1 0,0 0 0,0 0 0,0 0 0,0 0 0,0 0 0,1 0 0,-1 0 0,0 0 0,0 0 0,1 0 0,-1 1 0,0-1 0,1 0 0,-1 0 0,1 0 0,0 1 0,-1-1 0,1 0 0,0 0 0,0 1 0,-1 0 0,1 1 0,0-1 0,-1 1 0,1-1 0,-1 1 0,1-1 0,-1 1 0,1-1 0,-1 1 0,1 0 0,-1-1 0,1 1 0,-1 0 0,0-1 0,0 1 0,1 0 0,-1-1 0,0 1 0,0 0 0,0 0 0,0-1 0,1 1 0,-2 1 0,6 13 0,-1-1 0,13 24 0,-12-29 0,0 1 0,-1 1 0,0-1 0,-1 1 0,0 0 0,-1-1 0,2 14 0,-4-19 0,-1 29 0,1-32 0,0-1 0,-1 0 0,1 0 0,0 0 0,0 1 0,-1-1 0,1 0 0,-1 0 0,1 0 0,-1 0 0,0 0 0,1 0 0,-1 0 0,0 0 0,0 0 0,0 0 0,0 0 0,0 0 0,1-1 0,-1 1 0,-1 0 0,1-1 0,-1 2 0,2-2 0,0 0 0,0 0 0,-1 0 0,1 0 0,0 0 0,0 0 0,0 0 0,0 0 0,0 0 0,0 0 0,0 0 0,-1 0 0,1 0 0,0 0 0,0 0 0,0 0 0,0 0 0,0 0 0,0 0 0,-1 0 0,1 0 0,0 0 0,0 0 0,0 0 0,0 0 0,0 0 0,0 0 0,0 0 0,0 0 0,-1 0 0,1 0 0,0 0 0,0 0 0,0 0 0,0 0 0,0-1 0,0 1 0,0 0 0,0 0 0,0 0 0,0 0 0,-1 0 0,1 0 0,0 0 0,0 0 0,0-1 0,0 1 0,0 0 0,0 0 0,0 0 0,0 0 0,0 0 0,0-1 0,4-8 0,7-9 0,-7 16 0,-1-1 0,1 0 0,-1 0 0,0 0 0,0-1 0,0 1 0,-1-1 0,1 1 0,-1-1 0,0 0 0,0 0 0,0 0 0,0 0 0,-1 0 0,0-1 0,0 1 0,0 0 0,0-1 0,-1 1 0,1-9 0,-3-105 0,3 161 0,-3 177 0,1-212 0,0-1 0,-1 0 0,-4 14 0,6-20 0,-1 1 0,1 0 0,-1-1 0,1 1 0,-1 0 0,0-1 0,0 1 0,0-1 0,0 1 0,0-1 0,0 1 0,0-1 0,0 0 0,-1 0 0,1 1 0,0-1 0,-1 0 0,1 0 0,-1 0 0,1-1 0,-4 2 0,4-2 0,1 0 0,-1 0 0,0-1 0,0 1 0,1-1 0,-1 1 0,0 0 0,1-1 0,-1 1 0,0-1 0,1 0 0,-1 1 0,1-1 0,-1 1 0,1-1 0,-1 0 0,1 0 0,-1 1 0,1-1 0,0 0 0,-1 0 0,1 1 0,0-1 0,0 0 0,-1 0 0,1 0 0,0 1 0,0-3 0,-3-26 0,3 26 0,1-91 0,0 59 0,-3-40 0,2 74 0,0-1 0,0 0 0,-1 1 0,1-1 0,-1 1 0,1-1 0,-1 0 0,0 1 0,1-1 0,-1 1 0,0 0 0,0-1 0,0 1 0,0 0 0,0-1 0,-1 1 0,1 0 0,0 0 0,-1 0 0,1 0 0,0 0 0,-1 0 0,1 1 0,-1-1 0,-2 0 0,-4-2 0,0 1 0,0 1 0,0-1 0,-11 1 0,-15-4 0,6-2 0,-5-2 0,-1 1 0,0 1 0,0 2 0,-45 0 0,-168 6 0,316 0 0,78-3 0,-43-15 0,-70 12 0,34-11 0,-17-6 0,-43 18 0,0 0 0,0 0 0,0 0 0,1 1 0,-1 1 0,19-4 0,-25 6 0,27-5 0,-18-1 0,-11 5 0,0 1 0,0 0 0,0 0 0,0-1 0,0 1 0,0 0 0,1-1 0,-1 1 0,0 0 0,0-1 0,0 1 0,0 0 0,0-1 0,0 1 0,0-1 0,-1 1 0,1 0 0,0-1 0,0 1 0,0 0 0,0 0 0,0-1 0,0 1 0,-1 0 0,1-1 0,0 1 0,0 0 0,0 0 0,-1-1 0,1 1 0,-1-1 0,0 0 0,-1 0 0,0-1 0,0 1 0,0 0 0,0 0 0,0 0 0,-1 0 0,1 0 0,0 0 0,0 1 0,-1-1 0,1 1 0,-4-1 0,-35 0 0,30 1 0,-554-1 0,257 3 0,290-1 0,-1 1 0,1 1 0,0 0 0,-20 8 0,-21 3 0,58-14 0,-4 1 0,1 0 0,-1 0 0,1 0 0,-1 0 0,1 1 0,-8 4 0,12-4 0,6 0 0,6 0 0,2-1 0,-20 0 0,-15 4 0,-144 49 0,105-29 0,48-18 0,-1-1 0,1-1 0,-1 0 0,-1-1 0,1 0 0,-27 3 0,-31 3 0,20-2 0,-19 5 0,70-13 0,-1 0 0,1 0 0,0 0 0,0 0 0,0 0 0,-1 0 0,1 0 0,0 0 0,0 0 0,0 0 0,-1 0 0,1 0 0,0 0 0,0 0 0,0 0 0,-1 0 0,1 0 0,0 0 0,0 0 0,0 0 0,0 0 0,-1 0 0,1 0 0,0-1 0,0 1 0,0 0 0,0 0 0,-1 0 0,1 0 0,0 0 0,0 0 0,0-1 0,0 1 0,0 0 0,-1 0 0,1 0 0,0 0 0,0-1 0,0 1 0,0 0 0,0 0 0,5-9 0,16-9 0,-20 17 0,38-29 0,2 2 0,1 2 0,1 1 0,51-20 0,-34 18 0,-28 11 0,1 2 0,1 1 0,45-11 0,-23 12 0,58-11 0,-103 23 0,-9 2 0,-17 5 0,3-1 0,-59 35 0,-17 9 0,-165 61 0,208-94 0,34-11 0,0-1 0,0-1 0,-1 0 0,1 0 0,-1-2 0,0 1 0,0-1 0,-1-1 0,-12 0 0,24-1 0,0 0 0,-1 0 0,1 0 0,0 0 0,0-1 0,0 1 0,-1 0 0,1-1 0,0 1 0,0-1 0,0 1 0,0-1 0,0 1 0,0-1 0,0 0 0,0 0 0,0 0 0,0 1 0,0-1 0,1 0 0,-1 0 0,0 0 0,0 0 0,1 0 0,-2-2 0,2 0 0,-1 0 0,1 1 0,-1-1 0,1 0 0,0 0 0,0 1 0,0-1 0,0 0 0,1 1 0,-1-1 0,2-3 0,0-3 0,1 1 0,0 0 0,1 1 0,-1-1 0,1 1 0,1-1 0,5-6 0,-5 9 0,1-1 0,0 1 0,0 0 0,1 0 0,-1 1 0,1 0 0,0 0 0,0 1 0,0-1 0,1 2 0,12-5 0,-10 5 0,1 0 0,-1 0 0,0 1 0,1 1 0,-1 0 0,1 0 0,-1 1 0,15 2 0,-25-3 0,1 0 0,-1 0 0,0 0 0,1 0 0,-1 1 0,0-1 0,0 0 0,1 0 0,-1 0 0,0 0 0,0 0 0,1 0 0,-1 1 0,0-1 0,0 0 0,1 0 0,-1 0 0,0 1 0,0-1 0,0 0 0,0 0 0,1 1 0,-1-1 0,0 0 0,0 0 0,0 1 0,0-1 0,0 0 0,0 1 0,0-1 0,0 0 0,1 0 0,-1 1 0,0-1 0,0 0 0,0 1 0,-1-1 0,1 0 0,0 0 0,0 1 0,0-1 0,0 0 0,0 1 0,0-1 0,0 0 0,0 0 0,-1 1 0,1-1 0,0 0 0,0 0 0,0 1 0,0-1 0,-1 0 0,1 0 0,0 0 0,0 1 0,-1-1 0,1 0 0,0 0 0,0 0 0,-1 0 0,1 0 0,0 0 0,-1 1 0,-20 14 0,19-13 0,-17 9 0,-29 14 0,12-7 0,10-6 0,0-2 0,-1-1 0,-52 12 0,-19 5 0,93-24 0,-26 7 0,29-9 0,1 1 0,0-1 0,-1 0 0,1 0 0,-1 0 0,1 0 0,0 0 0,-1 0 0,1-1 0,-1 1 0,1 0 0,0-1 0,-1 1 0,1-1 0,0 1 0,0-1 0,-1 0 0,-1-1 0,3 2 0,-1-1 0,1 1 0,0-1 0,0 1 0,-1-1 0,1 1 0,0-1 0,0 0 0,0 1 0,-1-1 0,1 1 0,0-1 0,0 1 0,0-1 0,0 0 0,0 1 0,0-1 0,0 1 0,1-1 0,-1 0 0,0 1 0,0-1 0,0 1 0,0-1 0,1 1 0,-1-1 0,0 1 0,1-1 0,-1 1 0,1-2 0,14-16 0,-11 13 0,36-40 0,67-57 0,-84 82 0,0 2 0,2 0 0,0 2 0,55-26 0,-64 35 0,-23 8 0,-28 12 0,-272 162 0,288-164 0,15-8 0,0 0 0,0 0 0,0-1 0,0 1 0,-1-1 0,1 0 0,-1-1 0,0 1 0,-8 1 0,13-3 0,-1 0 0,1 0 0,0 0 0,0 0 0,0 0 0,-1 0 0,1 0 0,0 0 0,0 0 0,0-1 0,-1 1 0,1 0 0,0 0 0,0 0 0,0 0 0,-1 0 0,1-1 0,0 1 0,0 0 0,0 0 0,0 0 0,0 0 0,-1-1 0,1 1 0,0 0 0,0 0 0,0-1 0,0 1 0,0 0 0,0 0 0,0 0 0,0-1 0,0 1 0,0 0 0,0 0 0,0-1 0,0 1 0,0 0 0,0 0 0,0 0 0,0-1 0,0 1 0,0 0 0,0 0 0,0-1 0,0 1 0,1 0 0,-1 0 0,0 0 0,0-1 0,0 1 0,0 0 0,0 0 0,1 0 0,-1 0 0,0 0 0,0-1 0,0 1 0,1 0 0,-1 0 0,0 0 0,0 0 0,15-17 0,-12 14 0,12-14 0,1 0 0,0 2 0,1 0 0,1 1 0,0 0 0,1 2 0,0 0 0,41-17 0,-31 17 0,41-25 0,-58 33 0,-15 12 0,-16 16 0,-62 60 0,-109 151 0,176-209 0,12-22 0,0 0 0,0 0 0,0 0 0,-1 0 0,1 0 0,-1 0 0,0-1 0,-6 7 0,9-10 0,0 0 0,0 0 0,0 0 0,0 0 0,-1 0 0,1 0 0,0 0 0,0 0 0,0 0 0,0 0 0,0 0 0,-1 0 0,1 0 0,0 0 0,0 0 0,0 0 0,0 0 0,-1 0 0,1 0 0,0 0 0,0 0 0,0 0 0,0 0 0,0 0 0,0 0 0,-1 0 0,1-1 0,0 1 0,0 0 0,0 0 0,0 0 0,0 0 0,0 0 0,0 0 0,-1 0 0,1-1 0,0 1 0,0 0 0,0 0 0,0 0 0,0 0 0,0-1 0,-3-10 0,2-11 0,1 21 0,0-5 0,0 0 0,0-1 0,0 1 0,1 0 0,0-1 0,1 1 0,-1 0 0,1 0 0,0 0 0,1 0 0,-1 0 0,1 1 0,0-1 0,1 1 0,0 0 0,-1 0 0,1 0 0,1 0 0,4-4 0,2-2 0,-5 7 0,-1-1 0,0 0 0,0 0 0,-1 0 0,1-1 0,-1 1 0,0-1 0,-1 0 0,1-1 0,-1 1 0,0 0 0,-1-1 0,2-7 0,-3 12 0,-1 1 0,1 0 0,0 0 0,-1-1 0,1 1 0,0 0 0,0 0 0,0 0 0,0 0 0,0 0 0,0 0 0,0 0 0,0 0 0,0 0 0,1 0 0,-1 0 0,0 1 0,1-1 0,-1 1 0,0-1 0,1 1 0,-1-1 0,0 1 0,1 0 0,-1 0 0,1 0 0,-1-1 0,2 2 0,9-2 0,0 1 0,18 2 0,-13-1 0,-11-1 0,-1 0 0,0 0 0,0 1 0,0-1 0,1 1 0,-1 0 0,0 0 0,0 1 0,0 0 0,0 0 0,-1 0 0,1 0 0,0 1 0,-1 0 0,0 0 0,1 0 0,-1 0 0,4 5 0,0-1 0,1 0 0,1 0 0,-1-1 0,1 0 0,0-1 0,14 6 0,69 20 0,-45-16 0,-34-11 0,1-1 0,0-1 0,0 0 0,1-1 0,25-1 0,-29-1 0,1 1 0,-1 0 0,0 1 0,1 0 0,-1 1 0,0 0 0,0 1 0,0 0 0,17 8 0,-20-6 0,0-1 0,-1 1 0,0 0 0,0 1 0,0 0 0,-1 0 0,1 1 0,-2 0 0,1 0 0,-1 1 0,7 10 0,-9-13 0,0 1 0,1-1 0,-1 1 0,1-2 0,0 1 0,1 0 0,-1-1 0,1 0 0,0 0 0,7 3 0,28 22 0,-33-24 0,0 0 0,0 0 0,0 0 0,1-1 0,-1 0 0,11 2 0,24 13 0,-27-11 0,-7-3 0,0-1 0,0 1 0,-1 1 0,1-1 0,-2 1 0,1 1 0,10 10 0,-6-4 0,0-1 0,1-1 0,0 0 0,21 13 0,-29-19 0,1 0 0,-1 0 0,-1 0 0,1 1 0,-1-1 0,0 1 0,0 0 0,3 7 0,-3-6 0,0 0 0,0-1 0,1 0 0,-1 0 0,2 0 0,7 8 0,13 7 0,-6-5 0,0 0 0,37 21 0,-49-32 6,0 1-1,0 0 1,-1 0-1,10 11 1,-2-3-1399</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07T14:47:46.489"/>
    </inkml:context>
    <inkml:brush xml:id="br0">
      <inkml:brushProperty name="width" value="0.35" units="cm"/>
      <inkml:brushProperty name="height" value="0.35" units="cm"/>
      <inkml:brushProperty name="color" value="#FFFFFF"/>
    </inkml:brush>
  </inkml:definitions>
  <inkml:trace contextRef="#ctx0" brushRef="#br0">1 1 24575,'1763'0'0,"-1760"-1"-136,0 1-1,0 1 1,1-1-1,-1 0 1,0 1-1,0-1 1,0 1-1,0 0 0,4 2 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07T14:47:55.923"/>
    </inkml:context>
    <inkml:brush xml:id="br0">
      <inkml:brushProperty name="width" value="0.35" units="cm"/>
      <inkml:brushProperty name="height" value="0.35" units="cm"/>
      <inkml:brushProperty name="color" value="#FFFFFF"/>
    </inkml:brush>
  </inkml:definitions>
  <inkml:trace contextRef="#ctx0" brushRef="#br0">1 74 24575,'654'0'0,"-279"-25"0,-279 12 0,-58 6 0,78-2 0,-47 8 0,65 3 0,-76 7 0,-36-6 0,34 3 0,471-5 0,-254-2 0,-160-9 0,5 1 0,-39 11 0,87-4 0,-119-7 0,-34 6 0,-1 1 0,21-2 0,-15 3 0,-9 1 0,1-1 0,-1 1 0,1 1 0,-1-1 0,14 4 0,-21-3 0,0-1 0,0 1 0,0 0 0,0 0 0,0 0 0,0 0 0,0 0 0,0 0 0,-1 1 0,1-1 0,0 1 0,-1-1 0,1 1 0,-1-1 0,0 1 0,1 0 0,-1 0 0,0 0 0,0 0 0,0 0 0,0 0 0,0 0 0,-1 0 0,1 0 0,-1 0 0,1 0 0,-1 1 0,0 2 0,1 0 0,-1 1 0,1-1 0,-1 1 0,-1-1 0,1 1 0,-1 0 0,0-1 0,0 0 0,-1 1 0,1-1 0,-1 0 0,-1 0 0,1 0 0,-1 0 0,1 0 0,-1 0 0,-1-1 0,1 1 0,-1-1 0,1 0 0,-1 0 0,0-1 0,-1 1 0,1-1 0,-1 1 0,1-2 0,-1 1 0,0 0 0,0-1 0,0 0 0,-1 0 0,1 0 0,0-1 0,-9 1 0,-32 1 0,-50-5 0,16 0 0,-3 3 0,33 1 0,0-2 0,0-2 0,-89-16 0,89 2 0,40 11 0,-1 2 0,0-1 0,0 1 0,0 1 0,-17-2 0,-50 2 0,1 4 0,-84 13 0,96-10 0,-100-5 0,71-1 0,-251 1 0,323 1 68,0 2-1,1 0 1,0 1 0,-33 12-1,31-9-493,0-1 1,-1-1-1,-30 3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07T14:48:19.349"/>
    </inkml:context>
    <inkml:brush xml:id="br0">
      <inkml:brushProperty name="width" value="0.35" units="cm"/>
      <inkml:brushProperty name="height" value="0.35" units="cm"/>
      <inkml:brushProperty name="color" value="#FFFFFF"/>
    </inkml:brush>
  </inkml:definitions>
  <inkml:trace contextRef="#ctx0" brushRef="#br0">540 777 24575,'152'-10'0,"7"1"0,537 10 0,-671 0 0,38 7 0,-35-4 0,28 1 0,-6-2 0,1 2 0,62 15 0,-75-15 0,0-1 0,-1-2 0,55-5 0,-13 2 0,-50 2 0,37 7 0,22 1 0,-27-8 0,-9-1 0,73 9 0,-58-3 0,131-4 0,-98-3 0,-81 1 0,0 2 0,0 0 0,-1 1 0,0 1 0,1 0 0,-1 2 0,32 14 0,92 29 0,18 7 0,-150-51 0,-1-1 0,0 0 0,-1 0 0,1-1 0,1 0 0,-1 0 0,0-1 0,1 0 0,18 0 0,16-1 0,102-4 0,-124 0 0,39-11 0,-42 8 0,0 2 0,36-4 0,-43 6 0,-1 0 0,1 0 0,-1-1 0,0 0 0,0-1 0,-1 0 0,1-1 0,15-9 0,-22 12 0,6-2 0,0 1 0,-1 0 0,1 1 0,0 0 0,0 0 0,1 1 0,18 1 0,18-3 0,84-21 0,-13 1 0,-115 23 0,-1-1 0,1 0 0,-1 0 0,0 0 0,1 0 0,-1 0 0,0-1 0,0 1 0,0-1 0,0 1 0,0-1 0,0 0 0,-1 0 0,1 0 0,0 0 0,-1 0 0,0 0 0,1 0 0,-1 0 0,0-1 0,0 1 0,0-1 0,0 1 0,-1 0 0,1-1 0,0-3 0,1-9 0,0 0 0,0 0 0,-1-17 0,-1 23 0,-1-372 0,0 365 0,-1-1 0,-5-21 0,5 28 0,0-1 0,0 0 0,1 1 0,0-1 0,1 0 0,0 0 0,2-15 0,-2 25 0,1 0 0,-1 0 0,0 0 0,0 0 0,1 0 0,-1 0 0,0 1 0,1-1 0,-1 0 0,1 0 0,-1 0 0,1 1 0,0-1 0,-1 0 0,1 0 0,0 1 0,-1-1 0,1 1 0,0-1 0,0 1 0,-1-1 0,1 1 0,0-1 0,0 1 0,1-1 0,0 1 0,0 0 0,0 0 0,-1 0 0,1 0 0,0 0 0,0 0 0,-1 1 0,1-1 0,0 1 0,-1-1 0,1 1 0,0-1 0,1 2 0,0 0 0,1 0 0,-1 0 0,0 0 0,0 0 0,0 1 0,0-1 0,0 1 0,-1 0 0,1 0 0,-1 0 0,1 0 0,2 6 0,-2 5 0,0 0 0,-2 0 0,1 0 0,-2 1 0,1-1 0,-5 26 0,2 9 0,2 233 0,0-279 0,0-1 0,0 0 0,0 1 0,0-1 0,0 0 0,1 1 0,-1-1 0,1 0 0,0 0 0,-1 1 0,1-1 0,0 0 0,0 0 0,1 0 0,-1 0 0,0 0 0,1 0 0,2 3 0,-2-5 0,-1 1 0,0 0 0,1-1 0,0 1 0,-1-1 0,1 0 0,-1 1 0,1-1 0,-1 0 0,1 0 0,0 0 0,-1 0 0,1 0 0,-1 0 0,1-1 0,0 1 0,-1 0 0,1-1 0,-1 1 0,1-1 0,-1 0 0,0 1 0,1-1 0,-1 0 0,1 0 0,-1 0 0,0 0 0,2-1 0,3-4 0,-1 1 0,1-1 0,-1 1 0,0-1 0,6-9 0,18-22 0,-20 29 0,-1 1 0,-1 1 0,0-2 0,0 1 0,10-16 0,-16 21 0,0 0 0,0 0 0,0-1 0,0 1 0,0-1 0,0 1 0,0-1 0,-1 1 0,1-1 0,-1 0 0,0 1 0,0-1 0,0 0 0,0 1 0,0-1 0,-1 1 0,1-1 0,-1 1 0,0-1 0,0 1 0,1-1 0,-2 1 0,-1-4 0,-24-38 0,13 22 0,-16-32 0,28 48 0,-1 1 0,0 0 0,0 0 0,0 0 0,-1 0 0,1 0 0,-1 1 0,0 0 0,-1 0 0,1 0 0,-1 0 0,0 0 0,0 1 0,0 0 0,0 0 0,0 1 0,-11-5 0,1 4 0,1 0 0,-1 0 0,1 2 0,-1 0 0,-29 1 0,-39-1 0,-161-25 0,234 24 0,-353-61 0,233 38 0,-80-25 0,122 26 0,-97-12 0,-37 7 0,118 22 0,-120 6 0,100 3 0,-95-1 0,-232-3 0,283-6 0,-102-2 0,57 2 0,2-1 0,153 9 0,-13 0 0,-72 9 0,118-6 0,0 2 0,1 0 0,0 2 0,1 0 0,-1 2 0,-37 19 0,-25 24 0,3 4 0,2 4 0,-118 112 0,187-161 0,2 0 0,-1 0 0,-13 22 0,23-33 0,1 0 0,0 1 0,-1-1 0,1 0 0,0 1 0,0-1 0,-1 0 0,1 1 0,0-1 0,0 1 0,-1-1 0,1 1 0,0-1 0,0 1 0,0-1 0,0 0 0,0 1 0,0-1 0,0 1 0,0-1 0,0 1 0,0-1 0,0 1 0,0-1 0,0 1 0,0-1 0,0 1 0,0-1 0,1 0 0,-1 1 0,0-1 0,0 1 0,0-1 0,1 1 0,-1-1 0,0 0 0,1 1 0,0 0 0,19 4 0,-17-5 0,-1 1 0,0-1 0,1 1 0,-1-1 0,0 1 0,0 0 0,0 0 0,3 1 0,2 4 0,-1 1 0,0 0 0,-1 0 0,1 1 0,-1-1 0,0 1 0,-1 0 0,0 1 0,5 14 0,-5-12 0,1 1 0,1-1 0,12 20 0,-15-28 0,0 1 0,0-1 0,1 1 0,-1-1 0,1 0 0,0 0 0,0-1 0,0 1 0,0-1 0,0 0 0,0 0 0,1 0 0,-1-1 0,7 2 0,10 1 0,0-2 0,0 0 0,0-2 0,35-3 0,27 1 0,152 21 0,-71-4 0,-85-9 0,180 7 0,-181-14 0,129-18 0,-63-8 0,-12 9 0,-57 10 0,-51 6 0,46-8 0,53-25 0,-67 17 0,109-18 0,-104 32 0,87 4 0,-62 2 0,1018-2 0,-1071 1 0,0 2 0,0 1 0,54 14 0,92 38 0,-157-49 0,0-2 0,1-1 0,-1 0 0,1-2 0,0 0 0,34-3 0,152 1 0,-199-1 0,-10-2 0,-17-4 0,-179-60 0,78 25 0,-165-37 0,122 37 0,-20-3 0,87 31 0,-2 4 0,-115 2 0,122 9 0,-240-2 0,197-7 0,48 2 0,-115 6 0,79 12 0,1 5 0,1 6 0,-145 48 0,-202 40 0,396-96 0,14-7 0,-1-3 0,1-1 0,-77-7 0,30 2 0,67 1 0,-51-7 0,74 5 0,0 0 0,1-1 0,0 0 0,0-1 0,0 0 0,0-1 0,0 0 0,-12-9 0,14 9 0,4 2 0,1 0 0,-1-1 0,0 1 0,1-1 0,0 0 0,-4-5 0,7 8 0,0 0 0,0-1 0,0 1 0,1 0 0,-1-1 0,1 1 0,-1-1 0,1 1 0,-1 0 0,1-1 0,0 1 0,0-1 0,0 1 0,0-1 0,0 0 0,0 1 0,0-1 0,0 1 0,1 0 0,-1-1 0,1 1 0,-1-1 0,1 1 0,-1-1 0,1 1 0,0 0 0,-1-1 0,3-1 0,1-2 0,0 0 0,1 0 0,0 0 0,0 1 0,0 0 0,0 0 0,1 0 0,0 0 0,-1 1 0,1 0 0,0 0 0,1 1 0,-1 0 0,0 0 0,8-1 0,7-1 0,0 1 0,0 1 0,32 0 0,-14 0 0,-1-1 0,-1-2 0,42-11 0,-40 7 0,1 2 0,66-4 0,-64 9 0,66-13 0,-68 8 0,75-3 0,200 11-1365</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07T14:48:34.870"/>
    </inkml:context>
    <inkml:brush xml:id="br0">
      <inkml:brushProperty name="width" value="0.35" units="cm"/>
      <inkml:brushProperty name="height" value="0.35" units="cm"/>
      <inkml:brushProperty name="color" value="#FFFFFF"/>
    </inkml:brush>
  </inkml:definitions>
  <inkml:trace contextRef="#ctx0" brushRef="#br0">347 144 24575,'1398'0'0,"-1287"-9"0,-9 0 0,-44 5 0,110-22 0,-39 4 0,-7 4 0,-12 1 0,117-2 0,-196 18 0,179-9 0,166 2 0,-231 10 0,461-2 0,-586 2 0,0 0 0,0 2 0,0 1 0,0 0 0,-1 2 0,34 15 0,-34-14 0,2 1 0,-1 1 0,0 1 0,28 20 0,-45-28 0,1 0 0,-1 1 0,0-1 0,0 1 0,0 0 0,-1 0 0,1 0 0,-1 0 0,0 0 0,0 0 0,0 1 0,-1-1 0,0 1 0,0-1 0,0 1 0,1 8 0,-1 9 0,-1-1 0,-3 33 0,1-8 0,0 20 0,4 98 0,-1-158 0,0 0 0,1 0 0,0-1 0,0 1 0,0 0 0,4 6 0,-3-7 0,-1-1 0,0 1 0,0-1 0,-1 1 0,1 0 0,-1 0 0,0-1 0,0 1 0,-1 0 0,1 0 0,-1 6 0,0-8 0,-1 0 0,1-1 0,0 1 0,-1 0 0,0 0 0,0 0 0,0 0 0,0-1 0,0 1 0,0-1 0,-1 1 0,1-1 0,-1 1 0,0-1 0,1 0 0,-1 1 0,0-1 0,-1 0 0,1 0 0,0-1 0,-4 3 0,0-1 0,1-1 0,-1 0 0,0-1 0,1 1 0,-1-1 0,0 0 0,0-1 0,0 1 0,-11-2 0,-199-3 0,148-5 0,43 5 0,-32-1 0,4 4 0,-185 3 0,209 2 0,-39 10 0,9-2 0,-20 6 0,53-11 0,0-1 0,0-2 0,-42 3 0,-392-8 0,429 3 0,-1 1 0,1 1 0,-44 13 0,42-8 0,0-2 0,-60 4 0,-440-10 0,257-2 0,236 1 0,-6 1 0,-1-2 0,1-2 0,-60-12 0,-41-15 0,-86-21 0,190 39 0,16 4 0,0 1 0,0 1 0,-1 1 0,-29-1 0,43 5 0,-1-1 0,1-1 0,-1 0 0,1-1 0,-21-9 0,17 7 0,0 0 0,-33-6 0,27 8 0,1-1 0,0-1 0,-38-15 0,-62-18 0,44 17 0,46 14 0,0 1 0,0 2 0,-1 1 0,-52 2 0,0-2 0,80 4 0,0-1 0,0 0 0,0 0 0,-8-3 0,13 3 0,-1 1 0,1 0 0,0-1 0,-1 1 0,1-1 0,0 0 0,0 0 0,0 1 0,-1-1 0,1 0 0,0 0 0,0 0 0,0 0 0,0 0 0,1 0 0,-1 0 0,0 0 0,0-1 0,1 1 0,-1 0 0,0 0 0,1-1 0,0 1 0,-1-2 0,1 2 0,0 1 0,0-1 0,1 0 0,-1 0 0,0 0 0,1 0 0,-1 0 0,0 1 0,1-1 0,-1 0 0,1 0 0,0 1 0,-1-1 0,1 0 0,-1 1 0,1-1 0,0 0 0,0 1 0,-1-1 0,1 1 0,0 0 0,0-1 0,0 1 0,-1-1 0,1 1 0,0 0 0,0 0 0,0 0 0,0-1 0,0 1 0,1 0 0,32-3 0,-31 3 0,292 0 0,-125 2 0,-80-3 0,148-19 0,-82-14 0,-65 12 0,-65 14 0,1 1 0,0 1 0,50-3 0,-51 7 0,-1-1 0,35-9 0,-34 6 0,0 1 0,35-2 0,15 5 0,19 0 0,117-17 0,-26 4 0,-51 7 0,-27 4 0,-22 1 0,-65 0 0,0 0 0,22-8 0,22-3 0,155-30 0,-41 7 0,-62 18 0,1 5 0,144 1 0,313 14 0,-566-1 0,0 1 0,-1 0 0,1 0 0,0 1 0,0 1 0,-1-1 0,1 1 0,-1 1 0,0 0 0,0 0 0,10 6 0,-7-2 0,0 1 0,-1-1 0,0 1 0,0 1 0,-1 0 0,15 21 0,-15-16 0,-1 1 0,0 0 0,9 31 0,-6-16 0,-1-8 0,-6-15 0,-1 0 0,0 0 0,0 0 0,-1 0 0,0 0 0,0 1 0,-1-1 0,1 14 0,-2-21 0,0 1 0,0-1 0,-1 0 0,1 0 0,0 0 0,-1 0 0,1 1 0,-1-1 0,1 0 0,-1 0 0,0 0 0,1 0 0,-1 0 0,0 0 0,0 0 0,1-1 0,-1 1 0,0 0 0,0 0 0,-2 1 0,0-1 0,0 1 0,0-1 0,0 0 0,0 0 0,0 0 0,0 0 0,-6 0 0,-4 0 0,0 0 0,-25-3 0,-236-46 0,80 11 0,134 28 0,-103-4 0,-313 15 0,459-1 0,0 0 0,-23 6 0,-10 2 0,-1-1 0,-58 16 0,64-12 0,16-7 0,0-2 0,1 0 0,-1-2 0,-34-4 0,5 2 0,-855 1 0,886-2 0,1 0 0,0-2 0,-1-1 0,-27-9 0,29 8 185,9 3-701,0-1-1,-19-9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07T14:48:48.099"/>
    </inkml:context>
    <inkml:brush xml:id="br0">
      <inkml:brushProperty name="width" value="0.35" units="cm"/>
      <inkml:brushProperty name="height" value="0.35" units="cm"/>
      <inkml:brushProperty name="color" value="#FFFFFF"/>
    </inkml:brush>
  </inkml:definitions>
  <inkml:trace contextRef="#ctx0" brushRef="#br0">91 443 24575,'345'-89'0,"-94"29"0,-82 8 0,-65 19 0,120-23 0,110-29 0,-271 69 0,1 4 0,101-8 0,-48 8 0,-32 5 0,121 6 0,-97 3 0,27 2 0,171 27 0,-40-11 0,2-21 0,-101 0 0,331 1 0,-489 1 0,0 0 0,-1 1 0,1 0 0,-1 1 0,0 0 0,15 7 0,0 0 0,-11-4 0,-1 1 0,1 0 0,-1 0 0,-1 1 0,19 17 0,6 3 0,5-4 0,-32-20 0,0 1 0,0 1 0,14 10 0,-8-2 0,4 1 0,-1 2 0,26 30 0,-39-41 0,-1 0 0,0 0 0,0 1 0,-1-1 0,1 1 0,-1 0 0,-1 0 0,1 0 0,-1 1 0,0-1 0,-1 1 0,1 13 0,-2 179 0,-1-82 0,1-114 0,0 0 0,-1 1 0,1-1 0,-1 0 0,0 0 0,0 0 0,0 0 0,0 0 0,-1 0 0,0 0 0,1 0 0,-2-1 0,1 1 0,0-1 0,-1 1 0,1-1 0,-1 0 0,-4 4 0,-3 1 0,0-1 0,-1 0 0,0-1 0,-21 9 0,-17 12 0,38-21 0,0 1 0,-1-1 0,0-1 0,0 0 0,0 0 0,0-1 0,-1-1 0,-19 3 0,-202-4 0,116-4 0,64 1 0,30-1 0,-1 1 0,1 2 0,0 0 0,0 2 0,1 0 0,-32 10 0,15 2 0,22-8 0,0 0 0,-1-1 0,0 0 0,0-2 0,0 0 0,-37 1 0,-25-7 0,-155 3 0,205 3 0,-44 11 0,-17 2 0,-9-1 0,55-8 0,-76 3 0,-339-10 0,206-2 0,205-2 0,0-2 0,-54-13 0,53 7 0,31 6 0,0 0 0,-1 2 0,-32-2 0,18 3 0,1-2 0,0-1 0,1-2 0,-59-19 0,46 12 0,-68-12 0,69 22 0,0 2 0,-48 4 0,11 0 0,-213-16 0,222 5 0,-97-4 0,107 14 0,-72-2 0,131 1 0,0-1 0,-1 0 0,1 0 0,0 0 0,0 0 0,0-1 0,0 0 0,1 0 0,-1 0 0,0 0 0,1 0 0,-1-1 0,-3-3 0,6 5 0,-1-1 0,0 0 0,1 1 0,0-1 0,-1 0 0,1 0 0,0 0 0,0 0 0,0 0 0,0 0 0,0 0 0,1 0 0,-1 0 0,1-1 0,-1 1 0,1 0 0,0 0 0,0-1 0,0 1 0,0 0 0,0 0 0,0-1 0,1 1 0,-1 0 0,2-4 0,-1 4 0,0 0 0,0 1 0,0-1 0,0 1 0,0-1 0,1 1 0,-1 0 0,0 0 0,1-1 0,-1 1 0,1 0 0,-1 0 0,1 0 0,0 1 0,-1-1 0,1 0 0,2 0 0,35-8 0,-35 8 0,342-30 0,-238 25 0,-26 1 0,233-26 0,-281 23 0,1-2 0,50-22 0,-18 7 0,18-5 0,258-78 0,-266 93 0,0 3 0,93-1 0,157 12 0,-153 3 0,-147-4 0,0-1 0,46-10 0,9-2 0,48-10 0,-85 14 0,54-5 0,193-21 0,-209 23 0,-33 4 0,84-5 0,-47 14 0,-29 2 0,0-4 0,76-12 0,-102 9 0,0 1 0,0 2 0,1 1 0,50 3 0,-79-1 0,-1 1 0,0-1 0,0 1 0,0 0 0,0 0 0,0 0 0,0 1 0,0-1 0,0 1 0,-1-1 0,1 1 0,-1 0 0,1 0 0,-1 0 0,1 0 0,-1 1 0,0-1 0,0 1 0,3 4 0,0 4 0,1 0 0,-2 0 0,8 23 0,-2-4 0,-6-15 0,-1-1 0,0 1 0,-1 0 0,-1 0 0,0 0 0,-1 0 0,0 0 0,-3 15 0,2-27 0,0 1 0,0-1 0,-1 1 0,1-1 0,-1 1 0,0-1 0,1 0 0,-2 0 0,1 0 0,0 0 0,0 0 0,-1-1 0,0 1 0,1-1 0,-1 1 0,0-1 0,0 0 0,-1 0 0,-5 3 0,-8 3 0,-1 0 0,-27 8 0,37-14 0,-74 22 0,0-4 0,-148 16 0,0-5 0,-276 58 0,309-49 0,143-28 0,20-7 0,-1-2 0,0-1 0,0-1 0,-63-8 0,-156-23 0,140 20 0,-66-7 0,-104-29 0,249 40 0,-36-13 0,47 11 0,0 2 0,0 1 0,0 0 0,-30 0 0,-29 5-1365</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6-01-07T14:49:11.583"/>
    </inkml:context>
    <inkml:brush xml:id="br0">
      <inkml:brushProperty name="width" value="0.35" units="cm"/>
      <inkml:brushProperty name="height" value="0.35" units="cm"/>
      <inkml:brushProperty name="color" value="#FFFFFF"/>
    </inkml:brush>
  </inkml:definitions>
  <inkml:trace contextRef="#ctx0" brushRef="#br0">1 0 24575,'0'0'-8191</inkml:trace>
</inkml:ink>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0953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4950B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svg"/><Relationship Id="rId11" Type="http://schemas.openxmlformats.org/officeDocument/2006/relationships/customXml" Target="../ink/ink2.xml"/><Relationship Id="rId5" Type="http://schemas.openxmlformats.org/officeDocument/2006/relationships/image" Target="../media/image6.png"/><Relationship Id="rId10" Type="http://schemas.openxmlformats.org/officeDocument/2006/relationships/image" Target="../media/image10.png"/><Relationship Id="rId4" Type="http://schemas.openxmlformats.org/officeDocument/2006/relationships/image" Target="../media/image5.svg"/><Relationship Id="rId9" Type="http://schemas.openxmlformats.org/officeDocument/2006/relationships/customXml" Target="../ink/ink1.xml"/></Relationships>
</file>

<file path=ppt/slides/_rels/slide4.xml.rels><?xml version="1.0" encoding="UTF-8" standalone="yes"?>
<Relationships xmlns="http://schemas.openxmlformats.org/package/2006/relationships"><Relationship Id="rId8" Type="http://schemas.openxmlformats.org/officeDocument/2006/relationships/image" Target="../media/image17.svg"/><Relationship Id="rId13" Type="http://schemas.openxmlformats.org/officeDocument/2006/relationships/customXml" Target="../ink/ink5.xml"/><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5.svg"/><Relationship Id="rId11" Type="http://schemas.openxmlformats.org/officeDocument/2006/relationships/customXml" Target="../ink/ink4.xml"/><Relationship Id="rId5" Type="http://schemas.openxmlformats.org/officeDocument/2006/relationships/image" Target="../media/image14.png"/><Relationship Id="rId10" Type="http://schemas.openxmlformats.org/officeDocument/2006/relationships/image" Target="../media/image18.png"/><Relationship Id="rId4" Type="http://schemas.openxmlformats.org/officeDocument/2006/relationships/image" Target="../media/image13.svg"/><Relationship Id="rId9" Type="http://schemas.openxmlformats.org/officeDocument/2006/relationships/customXml" Target="../ink/ink3.xml"/><Relationship Id="rId14"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8" Type="http://schemas.openxmlformats.org/officeDocument/2006/relationships/image" Target="../media/image27.svg"/><Relationship Id="rId13" Type="http://schemas.openxmlformats.org/officeDocument/2006/relationships/image" Target="../media/image32.pn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svg"/><Relationship Id="rId2" Type="http://schemas.openxmlformats.org/officeDocument/2006/relationships/notesSlide" Target="../notesSlides/notesSlide6.xml"/><Relationship Id="rId16"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25.sv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customXml" Target="../ink/ink7.xml"/><Relationship Id="rId10" Type="http://schemas.openxmlformats.org/officeDocument/2006/relationships/image" Target="../media/image29.svg"/><Relationship Id="rId4" Type="http://schemas.openxmlformats.org/officeDocument/2006/relationships/image" Target="../media/image23.svg"/><Relationship Id="rId9" Type="http://schemas.openxmlformats.org/officeDocument/2006/relationships/image" Target="../media/image28.png"/><Relationship Id="rId14" Type="http://schemas.openxmlformats.org/officeDocument/2006/relationships/image" Target="../media/image33.svg"/></Relationships>
</file>

<file path=ppt/slides/_rels/slide7.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12" Type="http://schemas.openxmlformats.org/officeDocument/2006/relationships/image" Target="../media/image4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38.png"/><Relationship Id="rId11" Type="http://schemas.openxmlformats.org/officeDocument/2006/relationships/customXml" Target="../ink/ink9.xml"/><Relationship Id="rId5" Type="http://schemas.openxmlformats.org/officeDocument/2006/relationships/image" Target="../media/image37.png"/><Relationship Id="rId10" Type="http://schemas.openxmlformats.org/officeDocument/2006/relationships/image" Target="../media/image41.png"/><Relationship Id="rId4" Type="http://schemas.openxmlformats.org/officeDocument/2006/relationships/image" Target="../media/image36.png"/><Relationship Id="rId9" Type="http://schemas.openxmlformats.org/officeDocument/2006/relationships/customXml" Target="../ink/ink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646283"/>
            <a:ext cx="7556421" cy="1240155"/>
          </a:xfrm>
          <a:prstGeom prst="rect">
            <a:avLst/>
          </a:prstGeom>
          <a:noFill/>
          <a:ln/>
        </p:spPr>
        <p:txBody>
          <a:bodyPr wrap="square" lIns="0" tIns="0" rIns="0" bIns="0" rtlCol="0" anchor="t"/>
          <a:lstStyle/>
          <a:p>
            <a:pPr marL="0" indent="0" algn="l">
              <a:lnSpc>
                <a:spcPts val="4850"/>
              </a:lnSpc>
              <a:buNone/>
            </a:pPr>
            <a:r>
              <a:rPr lang="en-US" sz="3900" b="1" u="sng" dirty="0">
                <a:solidFill>
                  <a:srgbClr val="FFFFFF"/>
                </a:solidFill>
                <a:latin typeface="Inter Bold" pitchFamily="34" charset="0"/>
                <a:ea typeface="Inter Bold" pitchFamily="34" charset="-122"/>
                <a:cs typeface="Inter Bold" pitchFamily="34" charset="-120"/>
              </a:rPr>
              <a:t>CAREER ORIENTATION : AI DEVELOPER</a:t>
            </a:r>
            <a:endParaRPr lang="en-US" sz="3900" dirty="0"/>
          </a:p>
        </p:txBody>
      </p:sp>
      <p:sp>
        <p:nvSpPr>
          <p:cNvPr id="4" name="Text 1"/>
          <p:cNvSpPr/>
          <p:nvPr/>
        </p:nvSpPr>
        <p:spPr>
          <a:xfrm>
            <a:off x="793790" y="4184094"/>
            <a:ext cx="7556421" cy="317540"/>
          </a:xfrm>
          <a:prstGeom prst="rect">
            <a:avLst/>
          </a:prstGeom>
          <a:noFill/>
          <a:ln/>
        </p:spPr>
        <p:txBody>
          <a:bodyPr wrap="none" lIns="0" tIns="0" rIns="0" bIns="0" rtlCol="0" anchor="t"/>
          <a:lstStyle/>
          <a:p>
            <a:pPr marL="0" indent="0" algn="l">
              <a:lnSpc>
                <a:spcPts val="2500"/>
              </a:lnSpc>
              <a:buNone/>
            </a:pPr>
            <a:endParaRPr lang="en-US" sz="1550" dirty="0"/>
          </a:p>
        </p:txBody>
      </p:sp>
      <p:sp>
        <p:nvSpPr>
          <p:cNvPr id="5" name="Text 2"/>
          <p:cNvSpPr/>
          <p:nvPr/>
        </p:nvSpPr>
        <p:spPr>
          <a:xfrm>
            <a:off x="793790" y="4724876"/>
            <a:ext cx="7556421" cy="317540"/>
          </a:xfrm>
          <a:prstGeom prst="rect">
            <a:avLst/>
          </a:prstGeom>
          <a:noFill/>
          <a:ln/>
        </p:spPr>
        <p:txBody>
          <a:bodyPr wrap="none" lIns="0" tIns="0" rIns="0" bIns="0" rtlCol="0" anchor="t"/>
          <a:lstStyle/>
          <a:p>
            <a:pPr marL="0" indent="0" algn="l">
              <a:lnSpc>
                <a:spcPts val="2500"/>
              </a:lnSpc>
              <a:buNone/>
            </a:pPr>
            <a:r>
              <a:rPr lang="en-US" sz="1550" b="1" dirty="0">
                <a:solidFill>
                  <a:srgbClr val="FFFFFF"/>
                </a:solidFill>
                <a:latin typeface="Inter" pitchFamily="34" charset="0"/>
                <a:ea typeface="Inter" pitchFamily="34" charset="-122"/>
                <a:cs typeface="Inter" pitchFamily="34" charset="-120"/>
              </a:rPr>
              <a:t>NAME : VINEET SINGH</a:t>
            </a:r>
            <a:endParaRPr lang="en-US" sz="1550" dirty="0"/>
          </a:p>
        </p:txBody>
      </p:sp>
      <p:sp>
        <p:nvSpPr>
          <p:cNvPr id="6" name="Text 3"/>
          <p:cNvSpPr/>
          <p:nvPr/>
        </p:nvSpPr>
        <p:spPr>
          <a:xfrm>
            <a:off x="793790" y="5265658"/>
            <a:ext cx="7556421" cy="317540"/>
          </a:xfrm>
          <a:prstGeom prst="rect">
            <a:avLst/>
          </a:prstGeom>
          <a:noFill/>
          <a:ln/>
        </p:spPr>
        <p:txBody>
          <a:bodyPr wrap="none" lIns="0" tIns="0" rIns="0" bIns="0" rtlCol="0" anchor="t"/>
          <a:lstStyle/>
          <a:p>
            <a:pPr marL="0" indent="0" algn="l">
              <a:lnSpc>
                <a:spcPts val="2500"/>
              </a:lnSpc>
              <a:buNone/>
            </a:pPr>
            <a:r>
              <a:rPr lang="en-US" sz="1550" b="1" dirty="0">
                <a:solidFill>
                  <a:srgbClr val="FFFFFF"/>
                </a:solidFill>
                <a:latin typeface="Inter" pitchFamily="34" charset="0"/>
                <a:ea typeface="Inter" pitchFamily="34" charset="-122"/>
                <a:cs typeface="Inter" pitchFamily="34" charset="-120"/>
              </a:rPr>
              <a:t>ROLL NO. : RU-25-11605</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234446"/>
            <a:ext cx="7556421" cy="1240155"/>
          </a:xfrm>
          <a:prstGeom prst="rect">
            <a:avLst/>
          </a:prstGeom>
          <a:noFill/>
          <a:ln/>
        </p:spPr>
        <p:txBody>
          <a:bodyPr wrap="square" lIns="0" tIns="0" rIns="0" bIns="0" rtlCol="0" anchor="t"/>
          <a:lstStyle/>
          <a:p>
            <a:pPr marL="0" indent="0" algn="l">
              <a:lnSpc>
                <a:spcPts val="4850"/>
              </a:lnSpc>
              <a:buNone/>
            </a:pPr>
            <a:r>
              <a:rPr lang="en-US" sz="3900" b="1" dirty="0">
                <a:solidFill>
                  <a:srgbClr val="000000"/>
                </a:solidFill>
                <a:latin typeface="Inter Bold" pitchFamily="34" charset="0"/>
                <a:ea typeface="Inter Bold" pitchFamily="34" charset="-122"/>
                <a:cs typeface="Inter Bold" pitchFamily="34" charset="-120"/>
              </a:rPr>
              <a:t>Becoming an AI Developer: Your Complete Guide</a:t>
            </a:r>
            <a:endParaRPr lang="en-US" sz="3900" dirty="0"/>
          </a:p>
        </p:txBody>
      </p:sp>
      <p:sp>
        <p:nvSpPr>
          <p:cNvPr id="4" name="Text 1"/>
          <p:cNvSpPr/>
          <p:nvPr/>
        </p:nvSpPr>
        <p:spPr>
          <a:xfrm>
            <a:off x="793790" y="3772257"/>
            <a:ext cx="7556421" cy="222277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Artificial Intelligence is transforming every industry, from healthcare to entertainment, and AI developers are the architects of this revolution. This comprehensive guide will take you through everything you need to know about becoming an AI developer—from essential skills and common challenges to a detailed roadmap for success. Whether you're a beginner curious about the field or a developer looking to transition into AI, this presentation will equip you with the knowledge and direction to embark on this exciting career path.</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075968"/>
            <a:ext cx="6038017" cy="620078"/>
          </a:xfrm>
          <a:prstGeom prst="rect">
            <a:avLst/>
          </a:prstGeom>
          <a:noFill/>
          <a:ln/>
        </p:spPr>
        <p:txBody>
          <a:bodyPr wrap="none" lIns="0" tIns="0" rIns="0" bIns="0" rtlCol="0" anchor="t"/>
          <a:lstStyle/>
          <a:p>
            <a:pPr marL="0" indent="0" algn="l">
              <a:lnSpc>
                <a:spcPts val="4850"/>
              </a:lnSpc>
              <a:buNone/>
            </a:pPr>
            <a:r>
              <a:rPr lang="en-US" sz="3900" b="1" dirty="0">
                <a:solidFill>
                  <a:srgbClr val="000000"/>
                </a:solidFill>
                <a:latin typeface="Inter Bold" pitchFamily="34" charset="0"/>
                <a:ea typeface="Inter Bold" pitchFamily="34" charset="-122"/>
                <a:cs typeface="Inter Bold" pitchFamily="34" charset="-120"/>
              </a:rPr>
              <a:t>What is an AI Developer?</a:t>
            </a:r>
            <a:endParaRPr lang="en-US" sz="3900" dirty="0"/>
          </a:p>
        </p:txBody>
      </p:sp>
      <p:sp>
        <p:nvSpPr>
          <p:cNvPr id="3" name="Text 1"/>
          <p:cNvSpPr/>
          <p:nvPr/>
        </p:nvSpPr>
        <p:spPr>
          <a:xfrm>
            <a:off x="793790" y="2172295"/>
            <a:ext cx="7632025"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AI developers are the innovators who bring intelligent systems to life. They design, build, and deploy AI applications that solve complex real-world problems—from chatbots that understand natural language to recommendation engines that predict user preferences, and computer vision systems that can identify objects in images.</a:t>
            </a:r>
            <a:endParaRPr lang="en-US" sz="1550" dirty="0"/>
          </a:p>
        </p:txBody>
      </p:sp>
      <p:sp>
        <p:nvSpPr>
          <p:cNvPr id="4" name="Text 2"/>
          <p:cNvSpPr/>
          <p:nvPr/>
        </p:nvSpPr>
        <p:spPr>
          <a:xfrm>
            <a:off x="793790" y="3938588"/>
            <a:ext cx="7632025"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These professionals leverage powerful programming languages like </a:t>
            </a:r>
            <a:r>
              <a:rPr lang="en-US" sz="1550" b="1" dirty="0">
                <a:solidFill>
                  <a:srgbClr val="272525"/>
                </a:solidFill>
                <a:latin typeface="Inter" pitchFamily="34" charset="0"/>
                <a:ea typeface="Inter" pitchFamily="34" charset="-122"/>
                <a:cs typeface="Inter" pitchFamily="34" charset="-120"/>
              </a:rPr>
              <a:t>Python</a:t>
            </a:r>
            <a:r>
              <a:rPr lang="en-US" sz="1550" dirty="0">
                <a:solidFill>
                  <a:srgbClr val="272525"/>
                </a:solidFill>
                <a:latin typeface="Inter" pitchFamily="34" charset="0"/>
                <a:ea typeface="Inter" pitchFamily="34" charset="-122"/>
                <a:cs typeface="Inter" pitchFamily="34" charset="-120"/>
              </a:rPr>
              <a:t> and </a:t>
            </a:r>
            <a:r>
              <a:rPr lang="en-US" sz="1550" b="1" dirty="0">
                <a:solidFill>
                  <a:srgbClr val="272525"/>
                </a:solidFill>
                <a:latin typeface="Inter" pitchFamily="34" charset="0"/>
                <a:ea typeface="Inter" pitchFamily="34" charset="-122"/>
                <a:cs typeface="Inter" pitchFamily="34" charset="-120"/>
              </a:rPr>
              <a:t>Java</a:t>
            </a:r>
            <a:r>
              <a:rPr lang="en-US" sz="1550" dirty="0">
                <a:solidFill>
                  <a:srgbClr val="272525"/>
                </a:solidFill>
                <a:latin typeface="Inter" pitchFamily="34" charset="0"/>
                <a:ea typeface="Inter" pitchFamily="34" charset="-122"/>
                <a:cs typeface="Inter" pitchFamily="34" charset="-120"/>
              </a:rPr>
              <a:t>, combined with cutting-edge AI frameworks such as </a:t>
            </a:r>
            <a:r>
              <a:rPr lang="en-US" sz="1550" b="1" dirty="0">
                <a:solidFill>
                  <a:srgbClr val="272525"/>
                </a:solidFill>
                <a:latin typeface="Inter" pitchFamily="34" charset="0"/>
                <a:ea typeface="Inter" pitchFamily="34" charset="-122"/>
                <a:cs typeface="Inter" pitchFamily="34" charset="-120"/>
              </a:rPr>
              <a:t>TensorFlow</a:t>
            </a:r>
            <a:r>
              <a:rPr lang="en-US" sz="1550" dirty="0">
                <a:solidFill>
                  <a:srgbClr val="272525"/>
                </a:solidFill>
                <a:latin typeface="Inter" pitchFamily="34" charset="0"/>
                <a:ea typeface="Inter" pitchFamily="34" charset="-122"/>
                <a:cs typeface="Inter" pitchFamily="34" charset="-120"/>
              </a:rPr>
              <a:t> and </a:t>
            </a:r>
            <a:r>
              <a:rPr lang="en-US" sz="1550" b="1" dirty="0">
                <a:solidFill>
                  <a:srgbClr val="272525"/>
                </a:solidFill>
                <a:latin typeface="Inter" pitchFamily="34" charset="0"/>
                <a:ea typeface="Inter" pitchFamily="34" charset="-122"/>
                <a:cs typeface="Inter" pitchFamily="34" charset="-120"/>
              </a:rPr>
              <a:t>PyTorch</a:t>
            </a:r>
            <a:r>
              <a:rPr lang="en-US" sz="1550" dirty="0">
                <a:solidFill>
                  <a:srgbClr val="272525"/>
                </a:solidFill>
                <a:latin typeface="Inter" pitchFamily="34" charset="0"/>
                <a:ea typeface="Inter" pitchFamily="34" charset="-122"/>
                <a:cs typeface="Inter" pitchFamily="34" charset="-120"/>
              </a:rPr>
              <a:t>. The role demands a unique blend of mathematical thinking, statistical analysis, and creative problem-solving to create systems that don't just follow instructions—they learn, adapt, and improve over time.</a:t>
            </a:r>
            <a:endParaRPr lang="en-US" sz="1550" dirty="0"/>
          </a:p>
        </p:txBody>
      </p:sp>
      <p:sp>
        <p:nvSpPr>
          <p:cNvPr id="5" name="Text 3"/>
          <p:cNvSpPr/>
          <p:nvPr/>
        </p:nvSpPr>
        <p:spPr>
          <a:xfrm>
            <a:off x="793790" y="5704880"/>
            <a:ext cx="7632025"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Collaboration is central to the role. AI developers work alongside data scientists, software engineers, product managers, and business stakeholders, translating technical possibilities into practical solutions that drive business value and enhance user experiences.</a:t>
            </a:r>
            <a:endParaRPr lang="en-US" sz="1550" dirty="0"/>
          </a:p>
        </p:txBody>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17543" y="2216944"/>
            <a:ext cx="496133" cy="496133"/>
          </a:xfrm>
          <a:prstGeom prst="rect">
            <a:avLst/>
          </a:prstGeom>
        </p:spPr>
      </p:pic>
      <p:sp>
        <p:nvSpPr>
          <p:cNvPr id="7" name="Text 4"/>
          <p:cNvSpPr/>
          <p:nvPr/>
        </p:nvSpPr>
        <p:spPr>
          <a:xfrm>
            <a:off x="9661684" y="2334697"/>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Build &amp; Code</a:t>
            </a:r>
            <a:endParaRPr lang="en-US" sz="1950" dirty="0"/>
          </a:p>
        </p:txBody>
      </p:sp>
      <p:sp>
        <p:nvSpPr>
          <p:cNvPr id="8" name="Text 5"/>
          <p:cNvSpPr/>
          <p:nvPr/>
        </p:nvSpPr>
        <p:spPr>
          <a:xfrm>
            <a:off x="9661684" y="2843213"/>
            <a:ext cx="4182428" cy="317540"/>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Create intelligent applications</a:t>
            </a:r>
            <a:endParaRPr lang="en-US" sz="1550" dirty="0"/>
          </a:p>
        </p:txBody>
      </p:sp>
      <p:pic>
        <p:nvPicPr>
          <p:cNvPr id="9"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917543" y="3557587"/>
            <a:ext cx="496133" cy="496133"/>
          </a:xfrm>
          <a:prstGeom prst="rect">
            <a:avLst/>
          </a:prstGeom>
        </p:spPr>
      </p:pic>
      <p:sp>
        <p:nvSpPr>
          <p:cNvPr id="10" name="Text 6"/>
          <p:cNvSpPr/>
          <p:nvPr/>
        </p:nvSpPr>
        <p:spPr>
          <a:xfrm>
            <a:off x="9661684" y="367534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Design Systems</a:t>
            </a:r>
            <a:endParaRPr lang="en-US" sz="1950" dirty="0"/>
          </a:p>
        </p:txBody>
      </p:sp>
      <p:sp>
        <p:nvSpPr>
          <p:cNvPr id="11" name="Text 7"/>
          <p:cNvSpPr/>
          <p:nvPr/>
        </p:nvSpPr>
        <p:spPr>
          <a:xfrm>
            <a:off x="9661684" y="4183856"/>
            <a:ext cx="4182428" cy="317540"/>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Architect learning algorithms</a:t>
            </a:r>
            <a:endParaRPr lang="en-US" sz="1550" dirty="0"/>
          </a:p>
        </p:txBody>
      </p:sp>
      <p:pic>
        <p:nvPicPr>
          <p:cNvPr id="12"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917543" y="4898231"/>
            <a:ext cx="496133" cy="496133"/>
          </a:xfrm>
          <a:prstGeom prst="rect">
            <a:avLst/>
          </a:prstGeom>
        </p:spPr>
      </p:pic>
      <p:sp>
        <p:nvSpPr>
          <p:cNvPr id="13" name="Text 8"/>
          <p:cNvSpPr/>
          <p:nvPr/>
        </p:nvSpPr>
        <p:spPr>
          <a:xfrm>
            <a:off x="9661684" y="501598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Collaborate</a:t>
            </a:r>
            <a:endParaRPr lang="en-US" sz="1950" dirty="0"/>
          </a:p>
        </p:txBody>
      </p:sp>
      <p:sp>
        <p:nvSpPr>
          <p:cNvPr id="14" name="Text 9"/>
          <p:cNvSpPr/>
          <p:nvPr/>
        </p:nvSpPr>
        <p:spPr>
          <a:xfrm>
            <a:off x="9661684" y="5524500"/>
            <a:ext cx="4182428" cy="317540"/>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Work cross-functionally</a:t>
            </a:r>
            <a:endParaRPr lang="en-US" sz="1550" dirty="0"/>
          </a:p>
        </p:txBody>
      </p:sp>
      <mc:AlternateContent xmlns:mc="http://schemas.openxmlformats.org/markup-compatibility/2006">
        <mc:Choice xmlns:p14="http://schemas.microsoft.com/office/powerpoint/2010/main" Requires="p14">
          <p:contentPart p14:bwMode="auto" r:id="rId9">
            <p14:nvContentPartPr>
              <p14:cNvPr id="16" name="Ink 15">
                <a:extLst>
                  <a:ext uri="{FF2B5EF4-FFF2-40B4-BE49-F238E27FC236}">
                    <a16:creationId xmlns:a16="http://schemas.microsoft.com/office/drawing/2014/main" id="{F66E0487-6822-349C-3B79-9AF79CC75C5C}"/>
                  </a:ext>
                </a:extLst>
              </p14:cNvPr>
              <p14:cNvContentPartPr/>
              <p14:nvPr/>
            </p14:nvContentPartPr>
            <p14:xfrm>
              <a:off x="12226045" y="7677744"/>
              <a:ext cx="1865880" cy="523080"/>
            </p14:xfrm>
          </p:contentPart>
        </mc:Choice>
        <mc:Fallback>
          <p:pic>
            <p:nvPicPr>
              <p:cNvPr id="16" name="Ink 15">
                <a:extLst>
                  <a:ext uri="{FF2B5EF4-FFF2-40B4-BE49-F238E27FC236}">
                    <a16:creationId xmlns:a16="http://schemas.microsoft.com/office/drawing/2014/main" id="{F66E0487-6822-349C-3B79-9AF79CC75C5C}"/>
                  </a:ext>
                </a:extLst>
              </p:cNvPr>
              <p:cNvPicPr/>
              <p:nvPr/>
            </p:nvPicPr>
            <p:blipFill>
              <a:blip r:embed="rId10"/>
              <a:stretch>
                <a:fillRect/>
              </a:stretch>
            </p:blipFill>
            <p:spPr>
              <a:xfrm>
                <a:off x="12219925" y="7671624"/>
                <a:ext cx="1878120" cy="53532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8" name="Ink 17">
                <a:extLst>
                  <a:ext uri="{FF2B5EF4-FFF2-40B4-BE49-F238E27FC236}">
                    <a16:creationId xmlns:a16="http://schemas.microsoft.com/office/drawing/2014/main" id="{98E61098-C1DB-5C45-2AE9-7BF43456CD14}"/>
                  </a:ext>
                </a:extLst>
              </p14:cNvPr>
              <p14:cNvContentPartPr/>
              <p14:nvPr/>
            </p14:nvContentPartPr>
            <p14:xfrm>
              <a:off x="12825760" y="7755280"/>
              <a:ext cx="1617840" cy="347760"/>
            </p14:xfrm>
          </p:contentPart>
        </mc:Choice>
        <mc:Fallback>
          <p:pic>
            <p:nvPicPr>
              <p:cNvPr id="18" name="Ink 17">
                <a:extLst>
                  <a:ext uri="{FF2B5EF4-FFF2-40B4-BE49-F238E27FC236}">
                    <a16:creationId xmlns:a16="http://schemas.microsoft.com/office/drawing/2014/main" id="{98E61098-C1DB-5C45-2AE9-7BF43456CD14}"/>
                  </a:ext>
                </a:extLst>
              </p:cNvPr>
              <p:cNvPicPr/>
              <p:nvPr/>
            </p:nvPicPr>
            <p:blipFill>
              <a:blip r:embed="rId12"/>
              <a:stretch>
                <a:fillRect/>
              </a:stretch>
            </p:blipFill>
            <p:spPr>
              <a:xfrm>
                <a:off x="12762760" y="7692640"/>
                <a:ext cx="1743480" cy="473400"/>
              </a:xfrm>
              <a:prstGeom prst="rect">
                <a:avLst/>
              </a:prstGeom>
            </p:spPr>
          </p:pic>
        </mc:Fallback>
      </mc:AlternateContent>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668655"/>
            <a:ext cx="9541073" cy="527090"/>
          </a:xfrm>
          <a:prstGeom prst="rect">
            <a:avLst/>
          </a:prstGeom>
          <a:noFill/>
          <a:ln/>
        </p:spPr>
        <p:txBody>
          <a:bodyPr wrap="none" lIns="0" tIns="0" rIns="0" bIns="0" rtlCol="0" anchor="t"/>
          <a:lstStyle/>
          <a:p>
            <a:pPr marL="0" indent="0" algn="l">
              <a:lnSpc>
                <a:spcPts val="4150"/>
              </a:lnSpc>
              <a:buNone/>
            </a:pPr>
            <a:r>
              <a:rPr lang="en-US" sz="3300" b="1" dirty="0">
                <a:solidFill>
                  <a:srgbClr val="000000"/>
                </a:solidFill>
                <a:latin typeface="Inter Bold" pitchFamily="34" charset="0"/>
                <a:ea typeface="Inter Bold" pitchFamily="34" charset="-122"/>
                <a:cs typeface="Inter Bold" pitchFamily="34" charset="-120"/>
              </a:rPr>
              <a:t>Essential Knowledge &amp; Skills for AI Developers</a:t>
            </a:r>
            <a:endParaRPr lang="en-US" sz="3300" dirty="0"/>
          </a:p>
        </p:txBody>
      </p:sp>
      <p:sp>
        <p:nvSpPr>
          <p:cNvPr id="3" name="Text 1"/>
          <p:cNvSpPr/>
          <p:nvPr/>
        </p:nvSpPr>
        <p:spPr>
          <a:xfrm>
            <a:off x="793790" y="1533049"/>
            <a:ext cx="13042821" cy="539829"/>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Success as an AI developer requires a diverse skill set that spans technical expertise, mathematical foundations, and interpersonal abilities. Here's what you need to master:</a:t>
            </a:r>
            <a:endParaRPr lang="en-US" sz="1300" dirty="0"/>
          </a:p>
        </p:txBody>
      </p:sp>
      <p:sp>
        <p:nvSpPr>
          <p:cNvPr id="4" name="Shape 2"/>
          <p:cNvSpPr/>
          <p:nvPr/>
        </p:nvSpPr>
        <p:spPr>
          <a:xfrm>
            <a:off x="793790" y="2262664"/>
            <a:ext cx="4235172" cy="3011210"/>
          </a:xfrm>
          <a:prstGeom prst="roundRect">
            <a:avLst>
              <a:gd name="adj" fmla="val 2353"/>
            </a:avLst>
          </a:prstGeom>
          <a:solidFill>
            <a:srgbClr val="DADBF1"/>
          </a:solidFill>
          <a:ln w="7620">
            <a:solidFill>
              <a:srgbClr val="C0C1D7"/>
            </a:solidFill>
            <a:prstDash val="solid"/>
          </a:ln>
        </p:spPr>
      </p:sp>
      <p:sp>
        <p:nvSpPr>
          <p:cNvPr id="5" name="Shape 3"/>
          <p:cNvSpPr/>
          <p:nvPr/>
        </p:nvSpPr>
        <p:spPr>
          <a:xfrm>
            <a:off x="970002" y="2438876"/>
            <a:ext cx="506016" cy="506016"/>
          </a:xfrm>
          <a:prstGeom prst="roundRect">
            <a:avLst>
              <a:gd name="adj" fmla="val 18068768"/>
            </a:avLst>
          </a:prstGeom>
          <a:solidFill>
            <a:srgbClr val="4950BC"/>
          </a:solidFill>
          <a:ln/>
        </p:spPr>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09186" y="2577941"/>
            <a:ext cx="227647" cy="227648"/>
          </a:xfrm>
          <a:prstGeom prst="rect">
            <a:avLst/>
          </a:prstGeom>
        </p:spPr>
      </p:pic>
      <p:sp>
        <p:nvSpPr>
          <p:cNvPr id="7" name="Text 4"/>
          <p:cNvSpPr/>
          <p:nvPr/>
        </p:nvSpPr>
        <p:spPr>
          <a:xfrm>
            <a:off x="970002" y="3113484"/>
            <a:ext cx="2577108" cy="263485"/>
          </a:xfrm>
          <a:prstGeom prst="rect">
            <a:avLst/>
          </a:prstGeom>
          <a:noFill/>
          <a:ln/>
        </p:spPr>
        <p:txBody>
          <a:bodyPr wrap="none" lIns="0" tIns="0" rIns="0" bIns="0" rtlCol="0" anchor="t"/>
          <a:lstStyle/>
          <a:p>
            <a:pPr marL="0" indent="0" algn="l">
              <a:lnSpc>
                <a:spcPts val="2050"/>
              </a:lnSpc>
              <a:buNone/>
            </a:pPr>
            <a:r>
              <a:rPr lang="en-US" sz="1650" b="1" dirty="0">
                <a:solidFill>
                  <a:srgbClr val="272525"/>
                </a:solidFill>
                <a:latin typeface="Inter Bold" pitchFamily="34" charset="0"/>
                <a:ea typeface="Inter Bold" pitchFamily="34" charset="-122"/>
                <a:cs typeface="Inter Bold" pitchFamily="34" charset="-120"/>
              </a:rPr>
              <a:t>Programming Languages</a:t>
            </a:r>
            <a:endParaRPr lang="en-US" sz="1650" dirty="0"/>
          </a:p>
        </p:txBody>
      </p:sp>
      <p:sp>
        <p:nvSpPr>
          <p:cNvPr id="8" name="Text 5"/>
          <p:cNvSpPr/>
          <p:nvPr/>
        </p:nvSpPr>
        <p:spPr>
          <a:xfrm>
            <a:off x="970002" y="3478173"/>
            <a:ext cx="3882747" cy="1619488"/>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Master </a:t>
            </a:r>
            <a:r>
              <a:rPr lang="en-US" sz="1300" b="1" dirty="0">
                <a:solidFill>
                  <a:srgbClr val="272525"/>
                </a:solidFill>
                <a:latin typeface="Inter" pitchFamily="34" charset="0"/>
                <a:ea typeface="Inter" pitchFamily="34" charset="-122"/>
                <a:cs typeface="Inter" pitchFamily="34" charset="-120"/>
              </a:rPr>
              <a:t>Python</a:t>
            </a:r>
            <a:r>
              <a:rPr lang="en-US" sz="1300" dirty="0">
                <a:solidFill>
                  <a:srgbClr val="272525"/>
                </a:solidFill>
                <a:latin typeface="Inter" pitchFamily="34" charset="0"/>
                <a:ea typeface="Inter" pitchFamily="34" charset="-122"/>
                <a:cs typeface="Inter" pitchFamily="34" charset="-120"/>
              </a:rPr>
              <a:t> as your primary language—it's the industry standard for AI with extensive libraries and community support. Learn </a:t>
            </a:r>
            <a:r>
              <a:rPr lang="en-US" sz="1300" b="1" dirty="0">
                <a:solidFill>
                  <a:srgbClr val="272525"/>
                </a:solidFill>
                <a:latin typeface="Inter" pitchFamily="34" charset="0"/>
                <a:ea typeface="Inter" pitchFamily="34" charset="-122"/>
                <a:cs typeface="Inter" pitchFamily="34" charset="-120"/>
              </a:rPr>
              <a:t>Java</a:t>
            </a:r>
            <a:r>
              <a:rPr lang="en-US" sz="1300" dirty="0">
                <a:solidFill>
                  <a:srgbClr val="272525"/>
                </a:solidFill>
                <a:latin typeface="Inter" pitchFamily="34" charset="0"/>
                <a:ea typeface="Inter" pitchFamily="34" charset="-122"/>
                <a:cs typeface="Inter" pitchFamily="34" charset="-120"/>
              </a:rPr>
              <a:t> for enterprise applications and </a:t>
            </a:r>
            <a:r>
              <a:rPr lang="en-US" sz="1300" b="1" dirty="0">
                <a:solidFill>
                  <a:srgbClr val="272525"/>
                </a:solidFill>
                <a:latin typeface="Inter" pitchFamily="34" charset="0"/>
                <a:ea typeface="Inter" pitchFamily="34" charset="-122"/>
                <a:cs typeface="Inter" pitchFamily="34" charset="-120"/>
              </a:rPr>
              <a:t>C++</a:t>
            </a:r>
            <a:r>
              <a:rPr lang="en-US" sz="1300" dirty="0">
                <a:solidFill>
                  <a:srgbClr val="272525"/>
                </a:solidFill>
                <a:latin typeface="Inter" pitchFamily="34" charset="0"/>
                <a:ea typeface="Inter" pitchFamily="34" charset="-122"/>
                <a:cs typeface="Inter" pitchFamily="34" charset="-120"/>
              </a:rPr>
              <a:t> for performance-critical systems where speed matters.</a:t>
            </a:r>
            <a:endParaRPr lang="en-US" sz="1300" dirty="0"/>
          </a:p>
        </p:txBody>
      </p:sp>
      <p:sp>
        <p:nvSpPr>
          <p:cNvPr id="9" name="Shape 6"/>
          <p:cNvSpPr/>
          <p:nvPr/>
        </p:nvSpPr>
        <p:spPr>
          <a:xfrm>
            <a:off x="5197554" y="2262664"/>
            <a:ext cx="4235172" cy="3011210"/>
          </a:xfrm>
          <a:prstGeom prst="roundRect">
            <a:avLst>
              <a:gd name="adj" fmla="val 2353"/>
            </a:avLst>
          </a:prstGeom>
          <a:solidFill>
            <a:srgbClr val="DADBF1"/>
          </a:solidFill>
          <a:ln w="7620">
            <a:solidFill>
              <a:srgbClr val="C0C1D7"/>
            </a:solidFill>
            <a:prstDash val="solid"/>
          </a:ln>
        </p:spPr>
      </p:sp>
      <p:sp>
        <p:nvSpPr>
          <p:cNvPr id="10" name="Shape 7"/>
          <p:cNvSpPr/>
          <p:nvPr/>
        </p:nvSpPr>
        <p:spPr>
          <a:xfrm>
            <a:off x="5373767" y="2438876"/>
            <a:ext cx="506016" cy="506016"/>
          </a:xfrm>
          <a:prstGeom prst="roundRect">
            <a:avLst>
              <a:gd name="adj" fmla="val 18068768"/>
            </a:avLst>
          </a:prstGeom>
          <a:solidFill>
            <a:srgbClr val="4950BC"/>
          </a:solidFill>
          <a:ln/>
        </p:spPr>
      </p:sp>
      <p:pic>
        <p:nvPicPr>
          <p:cNvPr id="11"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512951" y="2577941"/>
            <a:ext cx="227647" cy="227648"/>
          </a:xfrm>
          <a:prstGeom prst="rect">
            <a:avLst/>
          </a:prstGeom>
        </p:spPr>
      </p:pic>
      <p:sp>
        <p:nvSpPr>
          <p:cNvPr id="12" name="Text 8"/>
          <p:cNvSpPr/>
          <p:nvPr/>
        </p:nvSpPr>
        <p:spPr>
          <a:xfrm>
            <a:off x="5373767" y="3113484"/>
            <a:ext cx="2552700" cy="263485"/>
          </a:xfrm>
          <a:prstGeom prst="rect">
            <a:avLst/>
          </a:prstGeom>
          <a:noFill/>
          <a:ln/>
        </p:spPr>
        <p:txBody>
          <a:bodyPr wrap="none" lIns="0" tIns="0" rIns="0" bIns="0" rtlCol="0" anchor="t"/>
          <a:lstStyle/>
          <a:p>
            <a:pPr marL="0" indent="0" algn="l">
              <a:lnSpc>
                <a:spcPts val="2050"/>
              </a:lnSpc>
              <a:buNone/>
            </a:pPr>
            <a:r>
              <a:rPr lang="en-US" sz="1650" b="1" dirty="0">
                <a:solidFill>
                  <a:srgbClr val="272525"/>
                </a:solidFill>
                <a:latin typeface="Inter Bold" pitchFamily="34" charset="0"/>
                <a:ea typeface="Inter Bold" pitchFamily="34" charset="-122"/>
                <a:cs typeface="Inter Bold" pitchFamily="34" charset="-120"/>
              </a:rPr>
              <a:t>Mathematics &amp; Statistics</a:t>
            </a:r>
            <a:endParaRPr lang="en-US" sz="1650" dirty="0"/>
          </a:p>
        </p:txBody>
      </p:sp>
      <p:sp>
        <p:nvSpPr>
          <p:cNvPr id="13" name="Text 9"/>
          <p:cNvSpPr/>
          <p:nvPr/>
        </p:nvSpPr>
        <p:spPr>
          <a:xfrm>
            <a:off x="5373767" y="3478173"/>
            <a:ext cx="3882747" cy="1349573"/>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Build a strong foundation in </a:t>
            </a:r>
            <a:r>
              <a:rPr lang="en-US" sz="1300" b="1" dirty="0">
                <a:solidFill>
                  <a:srgbClr val="272525"/>
                </a:solidFill>
                <a:latin typeface="Inter" pitchFamily="34" charset="0"/>
                <a:ea typeface="Inter" pitchFamily="34" charset="-122"/>
                <a:cs typeface="Inter" pitchFamily="34" charset="-120"/>
              </a:rPr>
              <a:t>linear algebra</a:t>
            </a:r>
            <a:r>
              <a:rPr lang="en-US" sz="1300" dirty="0">
                <a:solidFill>
                  <a:srgbClr val="272525"/>
                </a:solidFill>
                <a:latin typeface="Inter" pitchFamily="34" charset="0"/>
                <a:ea typeface="Inter" pitchFamily="34" charset="-122"/>
                <a:cs typeface="Inter" pitchFamily="34" charset="-120"/>
              </a:rPr>
              <a:t> for understanding neural networks, </a:t>
            </a:r>
            <a:r>
              <a:rPr lang="en-US" sz="1300" b="1" dirty="0">
                <a:solidFill>
                  <a:srgbClr val="272525"/>
                </a:solidFill>
                <a:latin typeface="Inter" pitchFamily="34" charset="0"/>
                <a:ea typeface="Inter" pitchFamily="34" charset="-122"/>
                <a:cs typeface="Inter" pitchFamily="34" charset="-120"/>
              </a:rPr>
              <a:t>probability and statistics</a:t>
            </a:r>
            <a:r>
              <a:rPr lang="en-US" sz="1300" dirty="0">
                <a:solidFill>
                  <a:srgbClr val="272525"/>
                </a:solidFill>
                <a:latin typeface="Inter" pitchFamily="34" charset="0"/>
                <a:ea typeface="Inter" pitchFamily="34" charset="-122"/>
                <a:cs typeface="Inter" pitchFamily="34" charset="-120"/>
              </a:rPr>
              <a:t> for data analysis, and </a:t>
            </a:r>
            <a:r>
              <a:rPr lang="en-US" sz="1300" b="1" dirty="0">
                <a:solidFill>
                  <a:srgbClr val="272525"/>
                </a:solidFill>
                <a:latin typeface="Inter" pitchFamily="34" charset="0"/>
                <a:ea typeface="Inter" pitchFamily="34" charset="-122"/>
                <a:cs typeface="Inter" pitchFamily="34" charset="-120"/>
              </a:rPr>
              <a:t>calculus</a:t>
            </a:r>
            <a:r>
              <a:rPr lang="en-US" sz="1300" dirty="0">
                <a:solidFill>
                  <a:srgbClr val="272525"/>
                </a:solidFill>
                <a:latin typeface="Inter" pitchFamily="34" charset="0"/>
                <a:ea typeface="Inter" pitchFamily="34" charset="-122"/>
                <a:cs typeface="Inter" pitchFamily="34" charset="-120"/>
              </a:rPr>
              <a:t> for optimization algorithms. These are the mathematical pillars of AI.</a:t>
            </a:r>
            <a:endParaRPr lang="en-US" sz="1300" dirty="0"/>
          </a:p>
        </p:txBody>
      </p:sp>
      <p:sp>
        <p:nvSpPr>
          <p:cNvPr id="14" name="Shape 10"/>
          <p:cNvSpPr/>
          <p:nvPr/>
        </p:nvSpPr>
        <p:spPr>
          <a:xfrm>
            <a:off x="9601319" y="2262664"/>
            <a:ext cx="4235291" cy="3011210"/>
          </a:xfrm>
          <a:prstGeom prst="roundRect">
            <a:avLst>
              <a:gd name="adj" fmla="val 2353"/>
            </a:avLst>
          </a:prstGeom>
          <a:solidFill>
            <a:srgbClr val="DADBF1"/>
          </a:solidFill>
          <a:ln w="7620">
            <a:solidFill>
              <a:srgbClr val="C0C1D7"/>
            </a:solidFill>
            <a:prstDash val="solid"/>
          </a:ln>
        </p:spPr>
      </p:sp>
      <p:sp>
        <p:nvSpPr>
          <p:cNvPr id="15" name="Shape 11"/>
          <p:cNvSpPr/>
          <p:nvPr/>
        </p:nvSpPr>
        <p:spPr>
          <a:xfrm>
            <a:off x="9777532" y="2438876"/>
            <a:ext cx="506016" cy="506016"/>
          </a:xfrm>
          <a:prstGeom prst="roundRect">
            <a:avLst>
              <a:gd name="adj" fmla="val 18068768"/>
            </a:avLst>
          </a:prstGeom>
          <a:solidFill>
            <a:srgbClr val="4950BC"/>
          </a:solidFill>
          <a:ln/>
        </p:spPr>
      </p:sp>
      <p:pic>
        <p:nvPicPr>
          <p:cNvPr id="16"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916716" y="2577941"/>
            <a:ext cx="227647" cy="227648"/>
          </a:xfrm>
          <a:prstGeom prst="rect">
            <a:avLst/>
          </a:prstGeom>
        </p:spPr>
      </p:pic>
      <p:sp>
        <p:nvSpPr>
          <p:cNvPr id="17" name="Text 12"/>
          <p:cNvSpPr/>
          <p:nvPr/>
        </p:nvSpPr>
        <p:spPr>
          <a:xfrm>
            <a:off x="9777532" y="3113484"/>
            <a:ext cx="2108716" cy="263485"/>
          </a:xfrm>
          <a:prstGeom prst="rect">
            <a:avLst/>
          </a:prstGeom>
          <a:noFill/>
          <a:ln/>
        </p:spPr>
        <p:txBody>
          <a:bodyPr wrap="none" lIns="0" tIns="0" rIns="0" bIns="0" rtlCol="0" anchor="t"/>
          <a:lstStyle/>
          <a:p>
            <a:pPr marL="0" indent="0" algn="l">
              <a:lnSpc>
                <a:spcPts val="2050"/>
              </a:lnSpc>
              <a:buNone/>
            </a:pPr>
            <a:r>
              <a:rPr lang="en-US" sz="1650" b="1" dirty="0">
                <a:solidFill>
                  <a:srgbClr val="272525"/>
                </a:solidFill>
                <a:latin typeface="Inter Bold" pitchFamily="34" charset="0"/>
                <a:ea typeface="Inter Bold" pitchFamily="34" charset="-122"/>
                <a:cs typeface="Inter Bold" pitchFamily="34" charset="-120"/>
              </a:rPr>
              <a:t>ML &amp; Deep Learning</a:t>
            </a:r>
            <a:endParaRPr lang="en-US" sz="1650" dirty="0"/>
          </a:p>
        </p:txBody>
      </p:sp>
      <p:sp>
        <p:nvSpPr>
          <p:cNvPr id="18" name="Text 13"/>
          <p:cNvSpPr/>
          <p:nvPr/>
        </p:nvSpPr>
        <p:spPr>
          <a:xfrm>
            <a:off x="9777532" y="3478173"/>
            <a:ext cx="3882866" cy="1079659"/>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Understand core algorithms, neural network architectures, </a:t>
            </a:r>
            <a:r>
              <a:rPr lang="en-US" sz="1300" b="1" dirty="0">
                <a:solidFill>
                  <a:srgbClr val="272525"/>
                </a:solidFill>
                <a:latin typeface="Inter" pitchFamily="34" charset="0"/>
                <a:ea typeface="Inter" pitchFamily="34" charset="-122"/>
                <a:cs typeface="Inter" pitchFamily="34" charset="-120"/>
              </a:rPr>
              <a:t>Natural Language Processing</a:t>
            </a:r>
            <a:r>
              <a:rPr lang="en-US" sz="1300" dirty="0">
                <a:solidFill>
                  <a:srgbClr val="272525"/>
                </a:solidFill>
                <a:latin typeface="Inter" pitchFamily="34" charset="0"/>
                <a:ea typeface="Inter" pitchFamily="34" charset="-122"/>
                <a:cs typeface="Inter" pitchFamily="34" charset="-120"/>
              </a:rPr>
              <a:t> for text analysis, and </a:t>
            </a:r>
            <a:r>
              <a:rPr lang="en-US" sz="1300" b="1" dirty="0">
                <a:solidFill>
                  <a:srgbClr val="272525"/>
                </a:solidFill>
                <a:latin typeface="Inter" pitchFamily="34" charset="0"/>
                <a:ea typeface="Inter" pitchFamily="34" charset="-122"/>
                <a:cs typeface="Inter" pitchFamily="34" charset="-120"/>
              </a:rPr>
              <a:t>computer vision</a:t>
            </a:r>
            <a:r>
              <a:rPr lang="en-US" sz="1300" dirty="0">
                <a:solidFill>
                  <a:srgbClr val="272525"/>
                </a:solidFill>
                <a:latin typeface="Inter" pitchFamily="34" charset="0"/>
                <a:ea typeface="Inter" pitchFamily="34" charset="-122"/>
                <a:cs typeface="Inter" pitchFamily="34" charset="-120"/>
              </a:rPr>
              <a:t> for image recognition. These are your AI building blocks.</a:t>
            </a:r>
            <a:endParaRPr lang="en-US" sz="1300" dirty="0"/>
          </a:p>
        </p:txBody>
      </p:sp>
      <p:sp>
        <p:nvSpPr>
          <p:cNvPr id="19" name="Shape 14"/>
          <p:cNvSpPr/>
          <p:nvPr/>
        </p:nvSpPr>
        <p:spPr>
          <a:xfrm>
            <a:off x="793790" y="5463659"/>
            <a:ext cx="4235172" cy="2097167"/>
          </a:xfrm>
          <a:prstGeom prst="roundRect">
            <a:avLst>
              <a:gd name="adj" fmla="val 5232"/>
            </a:avLst>
          </a:prstGeom>
          <a:solidFill>
            <a:srgbClr val="FFFFFF"/>
          </a:solidFill>
          <a:ln w="22860">
            <a:solidFill>
              <a:srgbClr val="C0C1D7"/>
            </a:solidFill>
            <a:prstDash val="solid"/>
          </a:ln>
        </p:spPr>
      </p:sp>
      <p:sp>
        <p:nvSpPr>
          <p:cNvPr id="20" name="Shape 15"/>
          <p:cNvSpPr/>
          <p:nvPr/>
        </p:nvSpPr>
        <p:spPr>
          <a:xfrm>
            <a:off x="770930" y="5463659"/>
            <a:ext cx="91440" cy="2097167"/>
          </a:xfrm>
          <a:prstGeom prst="roundRect">
            <a:avLst>
              <a:gd name="adj" fmla="val 77488"/>
            </a:avLst>
          </a:prstGeom>
          <a:solidFill>
            <a:srgbClr val="4950BC"/>
          </a:solidFill>
          <a:ln/>
        </p:spPr>
      </p:sp>
      <p:sp>
        <p:nvSpPr>
          <p:cNvPr id="21" name="Text 16"/>
          <p:cNvSpPr/>
          <p:nvPr/>
        </p:nvSpPr>
        <p:spPr>
          <a:xfrm>
            <a:off x="1053822" y="5655112"/>
            <a:ext cx="2108716" cy="263485"/>
          </a:xfrm>
          <a:prstGeom prst="rect">
            <a:avLst/>
          </a:prstGeom>
          <a:noFill/>
          <a:ln/>
        </p:spPr>
        <p:txBody>
          <a:bodyPr wrap="none" lIns="0" tIns="0" rIns="0" bIns="0" rtlCol="0" anchor="t"/>
          <a:lstStyle/>
          <a:p>
            <a:pPr marL="0" indent="0" algn="l">
              <a:lnSpc>
                <a:spcPts val="2050"/>
              </a:lnSpc>
              <a:buNone/>
            </a:pPr>
            <a:r>
              <a:rPr lang="en-US" sz="1650" b="1" dirty="0">
                <a:solidFill>
                  <a:srgbClr val="272525"/>
                </a:solidFill>
                <a:latin typeface="Inter Bold" pitchFamily="34" charset="0"/>
                <a:ea typeface="Inter Bold" pitchFamily="34" charset="-122"/>
                <a:cs typeface="Inter Bold" pitchFamily="34" charset="-120"/>
              </a:rPr>
              <a:t>Tools &amp; Frameworks</a:t>
            </a:r>
            <a:endParaRPr lang="en-US" sz="1650" dirty="0"/>
          </a:p>
        </p:txBody>
      </p:sp>
      <p:sp>
        <p:nvSpPr>
          <p:cNvPr id="22" name="Text 17"/>
          <p:cNvSpPr/>
          <p:nvPr/>
        </p:nvSpPr>
        <p:spPr>
          <a:xfrm>
            <a:off x="1053822" y="6019800"/>
            <a:ext cx="3783687" cy="1349573"/>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Get hands-on with </a:t>
            </a:r>
            <a:r>
              <a:rPr lang="en-US" sz="1300" b="1" dirty="0">
                <a:solidFill>
                  <a:srgbClr val="272525"/>
                </a:solidFill>
                <a:latin typeface="Inter" pitchFamily="34" charset="0"/>
                <a:ea typeface="Inter" pitchFamily="34" charset="-122"/>
                <a:cs typeface="Inter" pitchFamily="34" charset="-120"/>
              </a:rPr>
              <a:t>TensorFlow, Keras, PyTorch,</a:t>
            </a:r>
            <a:r>
              <a:rPr lang="en-US" sz="1300" dirty="0">
                <a:solidFill>
                  <a:srgbClr val="272525"/>
                </a:solidFill>
                <a:latin typeface="Inter" pitchFamily="34" charset="0"/>
                <a:ea typeface="Inter" pitchFamily="34" charset="-122"/>
                <a:cs typeface="Inter" pitchFamily="34" charset="-120"/>
              </a:rPr>
              <a:t> and </a:t>
            </a:r>
            <a:r>
              <a:rPr lang="en-US" sz="1300" b="1" dirty="0">
                <a:solidFill>
                  <a:srgbClr val="272525"/>
                </a:solidFill>
                <a:latin typeface="Inter" pitchFamily="34" charset="0"/>
                <a:ea typeface="Inter" pitchFamily="34" charset="-122"/>
                <a:cs typeface="Inter" pitchFamily="34" charset="-120"/>
              </a:rPr>
              <a:t>Scikit-learn</a:t>
            </a:r>
            <a:r>
              <a:rPr lang="en-US" sz="1300" dirty="0">
                <a:solidFill>
                  <a:srgbClr val="272525"/>
                </a:solidFill>
                <a:latin typeface="Inter" pitchFamily="34" charset="0"/>
                <a:ea typeface="Inter" pitchFamily="34" charset="-122"/>
                <a:cs typeface="Inter" pitchFamily="34" charset="-120"/>
              </a:rPr>
              <a:t> for model development. Familiarize yourself with cloud platforms like </a:t>
            </a:r>
            <a:r>
              <a:rPr lang="en-US" sz="1300" b="1" dirty="0">
                <a:solidFill>
                  <a:srgbClr val="272525"/>
                </a:solidFill>
                <a:latin typeface="Inter" pitchFamily="34" charset="0"/>
                <a:ea typeface="Inter" pitchFamily="34" charset="-122"/>
                <a:cs typeface="Inter" pitchFamily="34" charset="-120"/>
              </a:rPr>
              <a:t>AWS, Google Cloud,</a:t>
            </a:r>
            <a:r>
              <a:rPr lang="en-US" sz="1300" dirty="0">
                <a:solidFill>
                  <a:srgbClr val="272525"/>
                </a:solidFill>
                <a:latin typeface="Inter" pitchFamily="34" charset="0"/>
                <a:ea typeface="Inter" pitchFamily="34" charset="-122"/>
                <a:cs typeface="Inter" pitchFamily="34" charset="-120"/>
              </a:rPr>
              <a:t> and </a:t>
            </a:r>
            <a:r>
              <a:rPr lang="en-US" sz="1300" b="1" dirty="0">
                <a:solidFill>
                  <a:srgbClr val="272525"/>
                </a:solidFill>
                <a:latin typeface="Inter" pitchFamily="34" charset="0"/>
                <a:ea typeface="Inter" pitchFamily="34" charset="-122"/>
                <a:cs typeface="Inter" pitchFamily="34" charset="-120"/>
              </a:rPr>
              <a:t>Azure</a:t>
            </a:r>
            <a:r>
              <a:rPr lang="en-US" sz="1300" dirty="0">
                <a:solidFill>
                  <a:srgbClr val="272525"/>
                </a:solidFill>
                <a:latin typeface="Inter" pitchFamily="34" charset="0"/>
                <a:ea typeface="Inter" pitchFamily="34" charset="-122"/>
                <a:cs typeface="Inter" pitchFamily="34" charset="-120"/>
              </a:rPr>
              <a:t> for scalable AI deployment.</a:t>
            </a:r>
            <a:endParaRPr lang="en-US" sz="1300" dirty="0"/>
          </a:p>
        </p:txBody>
      </p:sp>
      <p:sp>
        <p:nvSpPr>
          <p:cNvPr id="23" name="Shape 18"/>
          <p:cNvSpPr/>
          <p:nvPr/>
        </p:nvSpPr>
        <p:spPr>
          <a:xfrm>
            <a:off x="5197554" y="5463659"/>
            <a:ext cx="4235172" cy="2097167"/>
          </a:xfrm>
          <a:prstGeom prst="roundRect">
            <a:avLst>
              <a:gd name="adj" fmla="val 5232"/>
            </a:avLst>
          </a:prstGeom>
          <a:solidFill>
            <a:srgbClr val="FFFFFF"/>
          </a:solidFill>
          <a:ln w="22860">
            <a:solidFill>
              <a:srgbClr val="C0C1D7"/>
            </a:solidFill>
            <a:prstDash val="solid"/>
          </a:ln>
        </p:spPr>
      </p:sp>
      <p:sp>
        <p:nvSpPr>
          <p:cNvPr id="24" name="Shape 19"/>
          <p:cNvSpPr/>
          <p:nvPr/>
        </p:nvSpPr>
        <p:spPr>
          <a:xfrm>
            <a:off x="5174694" y="5463659"/>
            <a:ext cx="91440" cy="2097167"/>
          </a:xfrm>
          <a:prstGeom prst="roundRect">
            <a:avLst>
              <a:gd name="adj" fmla="val 77488"/>
            </a:avLst>
          </a:prstGeom>
          <a:solidFill>
            <a:srgbClr val="4950BC"/>
          </a:solidFill>
          <a:ln/>
        </p:spPr>
      </p:sp>
      <p:sp>
        <p:nvSpPr>
          <p:cNvPr id="25" name="Text 20"/>
          <p:cNvSpPr/>
          <p:nvPr/>
        </p:nvSpPr>
        <p:spPr>
          <a:xfrm>
            <a:off x="5457587" y="5655112"/>
            <a:ext cx="2108716" cy="263485"/>
          </a:xfrm>
          <a:prstGeom prst="rect">
            <a:avLst/>
          </a:prstGeom>
          <a:noFill/>
          <a:ln/>
        </p:spPr>
        <p:txBody>
          <a:bodyPr wrap="none" lIns="0" tIns="0" rIns="0" bIns="0" rtlCol="0" anchor="t"/>
          <a:lstStyle/>
          <a:p>
            <a:pPr marL="0" indent="0" algn="l">
              <a:lnSpc>
                <a:spcPts val="2050"/>
              </a:lnSpc>
              <a:buNone/>
            </a:pPr>
            <a:r>
              <a:rPr lang="en-US" sz="1650" b="1" dirty="0">
                <a:solidFill>
                  <a:srgbClr val="272525"/>
                </a:solidFill>
                <a:latin typeface="Inter Bold" pitchFamily="34" charset="0"/>
                <a:ea typeface="Inter Bold" pitchFamily="34" charset="-122"/>
                <a:cs typeface="Inter Bold" pitchFamily="34" charset="-120"/>
              </a:rPr>
              <a:t>Data Engineering</a:t>
            </a:r>
            <a:endParaRPr lang="en-US" sz="1650" dirty="0"/>
          </a:p>
        </p:txBody>
      </p:sp>
      <p:sp>
        <p:nvSpPr>
          <p:cNvPr id="26" name="Text 21"/>
          <p:cNvSpPr/>
          <p:nvPr/>
        </p:nvSpPr>
        <p:spPr>
          <a:xfrm>
            <a:off x="5457587" y="6019800"/>
            <a:ext cx="3783687" cy="1079659"/>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Learn data preprocessing techniques, cleaning methods, feature engineering, and pipeline management. Quality data is the fuel that powers effective AI models.</a:t>
            </a:r>
            <a:endParaRPr lang="en-US" sz="1300" dirty="0"/>
          </a:p>
        </p:txBody>
      </p:sp>
      <p:sp>
        <p:nvSpPr>
          <p:cNvPr id="27" name="Shape 22"/>
          <p:cNvSpPr/>
          <p:nvPr/>
        </p:nvSpPr>
        <p:spPr>
          <a:xfrm>
            <a:off x="9601319" y="5463659"/>
            <a:ext cx="4235291" cy="2097167"/>
          </a:xfrm>
          <a:prstGeom prst="roundRect">
            <a:avLst>
              <a:gd name="adj" fmla="val 5232"/>
            </a:avLst>
          </a:prstGeom>
          <a:solidFill>
            <a:srgbClr val="FFFFFF"/>
          </a:solidFill>
          <a:ln w="22860">
            <a:solidFill>
              <a:srgbClr val="C0C1D7"/>
            </a:solidFill>
            <a:prstDash val="solid"/>
          </a:ln>
        </p:spPr>
      </p:sp>
      <p:sp>
        <p:nvSpPr>
          <p:cNvPr id="28" name="Shape 23"/>
          <p:cNvSpPr/>
          <p:nvPr/>
        </p:nvSpPr>
        <p:spPr>
          <a:xfrm>
            <a:off x="9578459" y="5463659"/>
            <a:ext cx="91440" cy="2097167"/>
          </a:xfrm>
          <a:prstGeom prst="roundRect">
            <a:avLst>
              <a:gd name="adj" fmla="val 77488"/>
            </a:avLst>
          </a:prstGeom>
          <a:solidFill>
            <a:srgbClr val="4950BC"/>
          </a:solidFill>
          <a:ln/>
        </p:spPr>
      </p:sp>
      <p:sp>
        <p:nvSpPr>
          <p:cNvPr id="29" name="Text 24"/>
          <p:cNvSpPr/>
          <p:nvPr/>
        </p:nvSpPr>
        <p:spPr>
          <a:xfrm>
            <a:off x="9861352" y="5655112"/>
            <a:ext cx="2108716" cy="263485"/>
          </a:xfrm>
          <a:prstGeom prst="rect">
            <a:avLst/>
          </a:prstGeom>
          <a:noFill/>
          <a:ln/>
        </p:spPr>
        <p:txBody>
          <a:bodyPr wrap="none" lIns="0" tIns="0" rIns="0" bIns="0" rtlCol="0" anchor="t"/>
          <a:lstStyle/>
          <a:p>
            <a:pPr marL="0" indent="0" algn="l">
              <a:lnSpc>
                <a:spcPts val="2050"/>
              </a:lnSpc>
              <a:buNone/>
            </a:pPr>
            <a:r>
              <a:rPr lang="en-US" sz="1650" b="1" dirty="0">
                <a:solidFill>
                  <a:srgbClr val="272525"/>
                </a:solidFill>
                <a:latin typeface="Inter Bold" pitchFamily="34" charset="0"/>
                <a:ea typeface="Inter Bold" pitchFamily="34" charset="-122"/>
                <a:cs typeface="Inter Bold" pitchFamily="34" charset="-120"/>
              </a:rPr>
              <a:t>Soft Skills</a:t>
            </a:r>
            <a:endParaRPr lang="en-US" sz="1650" dirty="0"/>
          </a:p>
        </p:txBody>
      </p:sp>
      <p:sp>
        <p:nvSpPr>
          <p:cNvPr id="30" name="Text 25"/>
          <p:cNvSpPr/>
          <p:nvPr/>
        </p:nvSpPr>
        <p:spPr>
          <a:xfrm>
            <a:off x="9861352" y="6019800"/>
            <a:ext cx="3783806" cy="1349573"/>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Develop strong </a:t>
            </a:r>
            <a:r>
              <a:rPr lang="en-US" sz="1300" b="1" dirty="0">
                <a:solidFill>
                  <a:srgbClr val="272525"/>
                </a:solidFill>
                <a:latin typeface="Inter" pitchFamily="34" charset="0"/>
                <a:ea typeface="Inter" pitchFamily="34" charset="-122"/>
                <a:cs typeface="Inter" pitchFamily="34" charset="-120"/>
              </a:rPr>
              <a:t>communication</a:t>
            </a:r>
            <a:r>
              <a:rPr lang="en-US" sz="1300" dirty="0">
                <a:solidFill>
                  <a:srgbClr val="272525"/>
                </a:solidFill>
                <a:latin typeface="Inter" pitchFamily="34" charset="0"/>
                <a:ea typeface="Inter" pitchFamily="34" charset="-122"/>
                <a:cs typeface="Inter" pitchFamily="34" charset="-120"/>
              </a:rPr>
              <a:t> to explain complex concepts, </a:t>
            </a:r>
            <a:r>
              <a:rPr lang="en-US" sz="1300" b="1" dirty="0">
                <a:solidFill>
                  <a:srgbClr val="272525"/>
                </a:solidFill>
                <a:latin typeface="Inter" pitchFamily="34" charset="0"/>
                <a:ea typeface="Inter" pitchFamily="34" charset="-122"/>
                <a:cs typeface="Inter" pitchFamily="34" charset="-120"/>
              </a:rPr>
              <a:t>teamwork</a:t>
            </a:r>
            <a:r>
              <a:rPr lang="en-US" sz="1300" dirty="0">
                <a:solidFill>
                  <a:srgbClr val="272525"/>
                </a:solidFill>
                <a:latin typeface="Inter" pitchFamily="34" charset="0"/>
                <a:ea typeface="Inter" pitchFamily="34" charset="-122"/>
                <a:cs typeface="Inter" pitchFamily="34" charset="-120"/>
              </a:rPr>
              <a:t> for cross-functional collaboration, and maintain a </a:t>
            </a:r>
            <a:r>
              <a:rPr lang="en-US" sz="1300" b="1" dirty="0">
                <a:solidFill>
                  <a:srgbClr val="272525"/>
                </a:solidFill>
                <a:latin typeface="Inter" pitchFamily="34" charset="0"/>
                <a:ea typeface="Inter" pitchFamily="34" charset="-122"/>
                <a:cs typeface="Inter" pitchFamily="34" charset="-120"/>
              </a:rPr>
              <a:t>continuous learning mindset</a:t>
            </a:r>
            <a:r>
              <a:rPr lang="en-US" sz="1300" dirty="0">
                <a:solidFill>
                  <a:srgbClr val="272525"/>
                </a:solidFill>
                <a:latin typeface="Inter" pitchFamily="34" charset="0"/>
                <a:ea typeface="Inter" pitchFamily="34" charset="-122"/>
                <a:cs typeface="Inter" pitchFamily="34" charset="-120"/>
              </a:rPr>
              <a:t> to stay ahead in this rapidly evolving field.</a:t>
            </a:r>
            <a:endParaRPr lang="en-US" sz="1300" dirty="0"/>
          </a:p>
        </p:txBody>
      </p:sp>
      <mc:AlternateContent xmlns:mc="http://schemas.openxmlformats.org/markup-compatibility/2006">
        <mc:Choice xmlns:p14="http://schemas.microsoft.com/office/powerpoint/2010/main" Requires="p14">
          <p:contentPart p14:bwMode="auto" r:id="rId9">
            <p14:nvContentPartPr>
              <p14:cNvPr id="33" name="Ink 32">
                <a:extLst>
                  <a:ext uri="{FF2B5EF4-FFF2-40B4-BE49-F238E27FC236}">
                    <a16:creationId xmlns:a16="http://schemas.microsoft.com/office/drawing/2014/main" id="{1AEF861D-C7A9-5ADA-00C4-D7FD9E2FD399}"/>
                  </a:ext>
                </a:extLst>
              </p14:cNvPr>
              <p14:cNvContentPartPr/>
              <p14:nvPr/>
            </p14:nvContentPartPr>
            <p14:xfrm>
              <a:off x="12864770" y="7802090"/>
              <a:ext cx="1550520" cy="330480"/>
            </p14:xfrm>
          </p:contentPart>
        </mc:Choice>
        <mc:Fallback>
          <p:pic>
            <p:nvPicPr>
              <p:cNvPr id="33" name="Ink 32">
                <a:extLst>
                  <a:ext uri="{FF2B5EF4-FFF2-40B4-BE49-F238E27FC236}">
                    <a16:creationId xmlns:a16="http://schemas.microsoft.com/office/drawing/2014/main" id="{1AEF861D-C7A9-5ADA-00C4-D7FD9E2FD399}"/>
                  </a:ext>
                </a:extLst>
              </p:cNvPr>
              <p:cNvPicPr/>
              <p:nvPr/>
            </p:nvPicPr>
            <p:blipFill>
              <a:blip r:embed="rId10"/>
              <a:stretch>
                <a:fillRect/>
              </a:stretch>
            </p:blipFill>
            <p:spPr>
              <a:xfrm>
                <a:off x="12802130" y="7739450"/>
                <a:ext cx="1676160" cy="45612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34" name="Ink 33">
                <a:extLst>
                  <a:ext uri="{FF2B5EF4-FFF2-40B4-BE49-F238E27FC236}">
                    <a16:creationId xmlns:a16="http://schemas.microsoft.com/office/drawing/2014/main" id="{7714BAE3-573C-1B87-3904-EDD4465ADF72}"/>
                  </a:ext>
                </a:extLst>
              </p14:cNvPr>
              <p14:cNvContentPartPr/>
              <p14:nvPr/>
            </p14:nvContentPartPr>
            <p14:xfrm>
              <a:off x="12966290" y="7791290"/>
              <a:ext cx="647640" cy="2520"/>
            </p14:xfrm>
          </p:contentPart>
        </mc:Choice>
        <mc:Fallback>
          <p:pic>
            <p:nvPicPr>
              <p:cNvPr id="34" name="Ink 33">
                <a:extLst>
                  <a:ext uri="{FF2B5EF4-FFF2-40B4-BE49-F238E27FC236}">
                    <a16:creationId xmlns:a16="http://schemas.microsoft.com/office/drawing/2014/main" id="{7714BAE3-573C-1B87-3904-EDD4465ADF72}"/>
                  </a:ext>
                </a:extLst>
              </p:cNvPr>
              <p:cNvPicPr/>
              <p:nvPr/>
            </p:nvPicPr>
            <p:blipFill>
              <a:blip r:embed="rId12"/>
              <a:stretch>
                <a:fillRect/>
              </a:stretch>
            </p:blipFill>
            <p:spPr>
              <a:xfrm>
                <a:off x="12903650" y="7728290"/>
                <a:ext cx="773280" cy="12816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35" name="Ink 34">
                <a:extLst>
                  <a:ext uri="{FF2B5EF4-FFF2-40B4-BE49-F238E27FC236}">
                    <a16:creationId xmlns:a16="http://schemas.microsoft.com/office/drawing/2014/main" id="{D8EC7828-A084-871A-47F1-7E4DA4E1443D}"/>
                  </a:ext>
                </a:extLst>
              </p14:cNvPr>
              <p14:cNvContentPartPr/>
              <p14:nvPr/>
            </p14:nvContentPartPr>
            <p14:xfrm>
              <a:off x="12934610" y="7993610"/>
              <a:ext cx="1126080" cy="77760"/>
            </p14:xfrm>
          </p:contentPart>
        </mc:Choice>
        <mc:Fallback>
          <p:pic>
            <p:nvPicPr>
              <p:cNvPr id="35" name="Ink 34">
                <a:extLst>
                  <a:ext uri="{FF2B5EF4-FFF2-40B4-BE49-F238E27FC236}">
                    <a16:creationId xmlns:a16="http://schemas.microsoft.com/office/drawing/2014/main" id="{D8EC7828-A084-871A-47F1-7E4DA4E1443D}"/>
                  </a:ext>
                </a:extLst>
              </p:cNvPr>
              <p:cNvPicPr/>
              <p:nvPr/>
            </p:nvPicPr>
            <p:blipFill>
              <a:blip r:embed="rId14"/>
              <a:stretch>
                <a:fillRect/>
              </a:stretch>
            </p:blipFill>
            <p:spPr>
              <a:xfrm>
                <a:off x="12871970" y="7930610"/>
                <a:ext cx="1251720" cy="203400"/>
              </a:xfrm>
              <a:prstGeom prst="rect">
                <a:avLst/>
              </a:prstGeom>
            </p:spPr>
          </p:pic>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49379" y="708660"/>
            <a:ext cx="6724888" cy="556260"/>
          </a:xfrm>
          <a:prstGeom prst="rect">
            <a:avLst/>
          </a:prstGeom>
          <a:noFill/>
          <a:ln/>
        </p:spPr>
        <p:txBody>
          <a:bodyPr wrap="none" lIns="0" tIns="0" rIns="0" bIns="0" rtlCol="0" anchor="t"/>
          <a:lstStyle/>
          <a:p>
            <a:pPr marL="0" indent="0" algn="l">
              <a:lnSpc>
                <a:spcPts val="4350"/>
              </a:lnSpc>
              <a:buNone/>
            </a:pPr>
            <a:r>
              <a:rPr lang="en-US" sz="3500" b="1" dirty="0">
                <a:solidFill>
                  <a:srgbClr val="000000"/>
                </a:solidFill>
                <a:latin typeface="Inter Bold" pitchFamily="34" charset="0"/>
                <a:ea typeface="Inter Bold" pitchFamily="34" charset="-122"/>
                <a:cs typeface="Inter Bold" pitchFamily="34" charset="-120"/>
              </a:rPr>
              <a:t>Challenges AI Developers Face</a:t>
            </a:r>
            <a:endParaRPr lang="en-US" sz="3500" dirty="0"/>
          </a:p>
        </p:txBody>
      </p:sp>
      <p:sp>
        <p:nvSpPr>
          <p:cNvPr id="3" name="Text 1"/>
          <p:cNvSpPr/>
          <p:nvPr/>
        </p:nvSpPr>
        <p:spPr>
          <a:xfrm>
            <a:off x="749379" y="1620917"/>
            <a:ext cx="13131641" cy="284798"/>
          </a:xfrm>
          <a:prstGeom prst="rect">
            <a:avLst/>
          </a:prstGeom>
          <a:noFill/>
          <a:ln/>
        </p:spPr>
        <p:txBody>
          <a:bodyPr wrap="none" lIns="0" tIns="0" rIns="0" bIns="0" rtlCol="0" anchor="t"/>
          <a:lstStyle/>
          <a:p>
            <a:pPr marL="0" indent="0" algn="l">
              <a:lnSpc>
                <a:spcPts val="2200"/>
              </a:lnSpc>
              <a:buNone/>
            </a:pPr>
            <a:r>
              <a:rPr lang="en-US" sz="1400" dirty="0">
                <a:solidFill>
                  <a:srgbClr val="272525"/>
                </a:solidFill>
                <a:latin typeface="Inter" pitchFamily="34" charset="0"/>
                <a:ea typeface="Inter" pitchFamily="34" charset="-122"/>
                <a:cs typeface="Inter" pitchFamily="34" charset="-120"/>
              </a:rPr>
              <a:t>The path of an AI developer is rewarding but filled with unique challenges. Understanding these obstacles prepares you to navigate them effectively:</a:t>
            </a:r>
            <a:endParaRPr lang="en-US" sz="1400" dirty="0"/>
          </a:p>
        </p:txBody>
      </p:sp>
      <p:sp>
        <p:nvSpPr>
          <p:cNvPr id="4" name="Shape 2"/>
          <p:cNvSpPr/>
          <p:nvPr/>
        </p:nvSpPr>
        <p:spPr>
          <a:xfrm>
            <a:off x="7303770" y="2105858"/>
            <a:ext cx="22860" cy="5414963"/>
          </a:xfrm>
          <a:prstGeom prst="roundRect">
            <a:avLst>
              <a:gd name="adj" fmla="val 327038"/>
            </a:avLst>
          </a:prstGeom>
          <a:solidFill>
            <a:srgbClr val="C0C1D7"/>
          </a:solidFill>
          <a:ln/>
        </p:spPr>
      </p:sp>
      <p:sp>
        <p:nvSpPr>
          <p:cNvPr id="5" name="Shape 3"/>
          <p:cNvSpPr/>
          <p:nvPr/>
        </p:nvSpPr>
        <p:spPr>
          <a:xfrm>
            <a:off x="6603861" y="2294573"/>
            <a:ext cx="533995" cy="22860"/>
          </a:xfrm>
          <a:prstGeom prst="roundRect">
            <a:avLst>
              <a:gd name="adj" fmla="val 327038"/>
            </a:avLst>
          </a:prstGeom>
          <a:solidFill>
            <a:srgbClr val="C0C1D7"/>
          </a:solidFill>
          <a:ln/>
        </p:spPr>
      </p:sp>
      <p:sp>
        <p:nvSpPr>
          <p:cNvPr id="6" name="Shape 4"/>
          <p:cNvSpPr/>
          <p:nvPr/>
        </p:nvSpPr>
        <p:spPr>
          <a:xfrm>
            <a:off x="7114996" y="2105858"/>
            <a:ext cx="400407" cy="400407"/>
          </a:xfrm>
          <a:prstGeom prst="roundRect">
            <a:avLst>
              <a:gd name="adj" fmla="val 18671"/>
            </a:avLst>
          </a:prstGeom>
          <a:solidFill>
            <a:srgbClr val="DADBF1"/>
          </a:solidFill>
          <a:ln w="7620">
            <a:solidFill>
              <a:srgbClr val="C0C1D7"/>
            </a:solidFill>
            <a:prstDash val="solid"/>
          </a:ln>
        </p:spPr>
      </p:sp>
      <p:sp>
        <p:nvSpPr>
          <p:cNvPr id="7" name="Text 5"/>
          <p:cNvSpPr/>
          <p:nvPr/>
        </p:nvSpPr>
        <p:spPr>
          <a:xfrm>
            <a:off x="7181671" y="2139136"/>
            <a:ext cx="266938" cy="333732"/>
          </a:xfrm>
          <a:prstGeom prst="rect">
            <a:avLst/>
          </a:prstGeom>
          <a:noFill/>
          <a:ln/>
        </p:spPr>
        <p:txBody>
          <a:bodyPr wrap="none" lIns="0" tIns="0" rIns="0" bIns="0" rtlCol="0" anchor="t"/>
          <a:lstStyle/>
          <a:p>
            <a:pPr marL="0" indent="0" algn="ctr">
              <a:lnSpc>
                <a:spcPts val="2100"/>
              </a:lnSpc>
              <a:buNone/>
            </a:pPr>
            <a:r>
              <a:rPr lang="en-US" sz="2100" b="1" dirty="0">
                <a:solidFill>
                  <a:srgbClr val="272525"/>
                </a:solidFill>
                <a:latin typeface="Inter Bold" pitchFamily="34" charset="0"/>
                <a:ea typeface="Inter Bold" pitchFamily="34" charset="-122"/>
                <a:cs typeface="Inter Bold" pitchFamily="34" charset="-120"/>
              </a:rPr>
              <a:t>1</a:t>
            </a:r>
            <a:endParaRPr lang="en-US" sz="2100" dirty="0"/>
          </a:p>
        </p:txBody>
      </p:sp>
      <p:sp>
        <p:nvSpPr>
          <p:cNvPr id="8" name="Text 6"/>
          <p:cNvSpPr/>
          <p:nvPr/>
        </p:nvSpPr>
        <p:spPr>
          <a:xfrm>
            <a:off x="4200287" y="2166938"/>
            <a:ext cx="2224921" cy="278130"/>
          </a:xfrm>
          <a:prstGeom prst="rect">
            <a:avLst/>
          </a:prstGeom>
          <a:noFill/>
          <a:ln/>
        </p:spPr>
        <p:txBody>
          <a:bodyPr wrap="none" lIns="0" tIns="0" rIns="0" bIns="0" rtlCol="0" anchor="t"/>
          <a:lstStyle/>
          <a:p>
            <a:pPr marL="0" indent="0" algn="r">
              <a:lnSpc>
                <a:spcPts val="2150"/>
              </a:lnSpc>
              <a:buNone/>
            </a:pPr>
            <a:r>
              <a:rPr lang="en-US" sz="1750" b="1" dirty="0">
                <a:solidFill>
                  <a:srgbClr val="272525"/>
                </a:solidFill>
                <a:latin typeface="Inter Bold" pitchFamily="34" charset="0"/>
                <a:ea typeface="Inter Bold" pitchFamily="34" charset="-122"/>
                <a:cs typeface="Inter Bold" pitchFamily="34" charset="-120"/>
              </a:rPr>
              <a:t>Data Quality Issues</a:t>
            </a:r>
            <a:endParaRPr lang="en-US" sz="1750" dirty="0"/>
          </a:p>
        </p:txBody>
      </p:sp>
      <p:sp>
        <p:nvSpPr>
          <p:cNvPr id="9" name="Text 7"/>
          <p:cNvSpPr/>
          <p:nvPr/>
        </p:nvSpPr>
        <p:spPr>
          <a:xfrm>
            <a:off x="749379" y="2551867"/>
            <a:ext cx="5675828" cy="1139190"/>
          </a:xfrm>
          <a:prstGeom prst="rect">
            <a:avLst/>
          </a:prstGeom>
          <a:noFill/>
          <a:ln/>
        </p:spPr>
        <p:txBody>
          <a:bodyPr wrap="square" lIns="0" tIns="0" rIns="0" bIns="0" rtlCol="0" anchor="t"/>
          <a:lstStyle/>
          <a:p>
            <a:pPr marL="0" indent="0" algn="r">
              <a:lnSpc>
                <a:spcPts val="2200"/>
              </a:lnSpc>
              <a:buNone/>
            </a:pPr>
            <a:r>
              <a:rPr lang="en-US" sz="1400" dirty="0">
                <a:solidFill>
                  <a:srgbClr val="272525"/>
                </a:solidFill>
                <a:latin typeface="Inter" pitchFamily="34" charset="0"/>
                <a:ea typeface="Inter" pitchFamily="34" charset="-122"/>
                <a:cs typeface="Inter" pitchFamily="34" charset="-120"/>
              </a:rPr>
              <a:t>Dealing with </a:t>
            </a:r>
            <a:r>
              <a:rPr lang="en-US" sz="1400" b="1" dirty="0">
                <a:solidFill>
                  <a:srgbClr val="272525"/>
                </a:solidFill>
                <a:latin typeface="Inter" pitchFamily="34" charset="0"/>
                <a:ea typeface="Inter" pitchFamily="34" charset="-122"/>
                <a:cs typeface="Inter" pitchFamily="34" charset="-120"/>
              </a:rPr>
              <a:t>noisy, incomplete, or biased datasets</a:t>
            </a:r>
            <a:r>
              <a:rPr lang="en-US" sz="1400" dirty="0">
                <a:solidFill>
                  <a:srgbClr val="272525"/>
                </a:solidFill>
                <a:latin typeface="Inter" pitchFamily="34" charset="0"/>
                <a:ea typeface="Inter" pitchFamily="34" charset="-122"/>
                <a:cs typeface="Inter" pitchFamily="34" charset="-120"/>
              </a:rPr>
              <a:t> that can significantly affect model accuracy. Real-world data is messy—you'll spend significant time cleaning and validating it before training models.</a:t>
            </a:r>
            <a:endParaRPr lang="en-US" sz="1400" dirty="0"/>
          </a:p>
        </p:txBody>
      </p:sp>
      <p:sp>
        <p:nvSpPr>
          <p:cNvPr id="10" name="Shape 8"/>
          <p:cNvSpPr/>
          <p:nvPr/>
        </p:nvSpPr>
        <p:spPr>
          <a:xfrm>
            <a:off x="7492544" y="3362563"/>
            <a:ext cx="533995" cy="22860"/>
          </a:xfrm>
          <a:prstGeom prst="roundRect">
            <a:avLst>
              <a:gd name="adj" fmla="val 327038"/>
            </a:avLst>
          </a:prstGeom>
          <a:solidFill>
            <a:srgbClr val="C0C1D7"/>
          </a:solidFill>
          <a:ln/>
        </p:spPr>
      </p:sp>
      <p:sp>
        <p:nvSpPr>
          <p:cNvPr id="11" name="Shape 9"/>
          <p:cNvSpPr/>
          <p:nvPr/>
        </p:nvSpPr>
        <p:spPr>
          <a:xfrm>
            <a:off x="7114996" y="3173849"/>
            <a:ext cx="400407" cy="400407"/>
          </a:xfrm>
          <a:prstGeom prst="roundRect">
            <a:avLst>
              <a:gd name="adj" fmla="val 18671"/>
            </a:avLst>
          </a:prstGeom>
          <a:solidFill>
            <a:srgbClr val="DADBF1"/>
          </a:solidFill>
          <a:ln w="7620">
            <a:solidFill>
              <a:srgbClr val="C0C1D7"/>
            </a:solidFill>
            <a:prstDash val="solid"/>
          </a:ln>
        </p:spPr>
      </p:sp>
      <p:sp>
        <p:nvSpPr>
          <p:cNvPr id="12" name="Text 10"/>
          <p:cNvSpPr/>
          <p:nvPr/>
        </p:nvSpPr>
        <p:spPr>
          <a:xfrm>
            <a:off x="7181671" y="3207127"/>
            <a:ext cx="266938" cy="333732"/>
          </a:xfrm>
          <a:prstGeom prst="rect">
            <a:avLst/>
          </a:prstGeom>
          <a:noFill/>
          <a:ln/>
        </p:spPr>
        <p:txBody>
          <a:bodyPr wrap="none" lIns="0" tIns="0" rIns="0" bIns="0" rtlCol="0" anchor="t"/>
          <a:lstStyle/>
          <a:p>
            <a:pPr marL="0" indent="0" algn="ctr">
              <a:lnSpc>
                <a:spcPts val="2100"/>
              </a:lnSpc>
              <a:buNone/>
            </a:pPr>
            <a:r>
              <a:rPr lang="en-US" sz="2100" b="1" dirty="0">
                <a:solidFill>
                  <a:srgbClr val="272525"/>
                </a:solidFill>
                <a:latin typeface="Inter Bold" pitchFamily="34" charset="0"/>
                <a:ea typeface="Inter Bold" pitchFamily="34" charset="-122"/>
                <a:cs typeface="Inter Bold" pitchFamily="34" charset="-120"/>
              </a:rPr>
              <a:t>2</a:t>
            </a:r>
            <a:endParaRPr lang="en-US" sz="2100" dirty="0"/>
          </a:p>
        </p:txBody>
      </p:sp>
      <p:sp>
        <p:nvSpPr>
          <p:cNvPr id="13" name="Text 11"/>
          <p:cNvSpPr/>
          <p:nvPr/>
        </p:nvSpPr>
        <p:spPr>
          <a:xfrm>
            <a:off x="8205192" y="3234928"/>
            <a:ext cx="2224921" cy="278130"/>
          </a:xfrm>
          <a:prstGeom prst="rect">
            <a:avLst/>
          </a:prstGeom>
          <a:noFill/>
          <a:ln/>
        </p:spPr>
        <p:txBody>
          <a:bodyPr wrap="none" lIns="0" tIns="0" rIns="0" bIns="0" rtlCol="0" anchor="t"/>
          <a:lstStyle/>
          <a:p>
            <a:pPr marL="0" indent="0" algn="l">
              <a:lnSpc>
                <a:spcPts val="2150"/>
              </a:lnSpc>
              <a:buNone/>
            </a:pPr>
            <a:r>
              <a:rPr lang="en-US" sz="1750" b="1" dirty="0">
                <a:solidFill>
                  <a:srgbClr val="272525"/>
                </a:solidFill>
                <a:latin typeface="Inter Bold" pitchFamily="34" charset="0"/>
                <a:ea typeface="Inter Bold" pitchFamily="34" charset="-122"/>
                <a:cs typeface="Inter Bold" pitchFamily="34" charset="-120"/>
              </a:rPr>
              <a:t>Model Complexity</a:t>
            </a:r>
            <a:endParaRPr lang="en-US" sz="1750" dirty="0"/>
          </a:p>
        </p:txBody>
      </p:sp>
      <p:sp>
        <p:nvSpPr>
          <p:cNvPr id="14" name="Text 12"/>
          <p:cNvSpPr/>
          <p:nvPr/>
        </p:nvSpPr>
        <p:spPr>
          <a:xfrm>
            <a:off x="8205192" y="3619857"/>
            <a:ext cx="5675828" cy="1139190"/>
          </a:xfrm>
          <a:prstGeom prst="rect">
            <a:avLst/>
          </a:prstGeom>
          <a:noFill/>
          <a:ln/>
        </p:spPr>
        <p:txBody>
          <a:bodyPr wrap="square" lIns="0" tIns="0" rIns="0" bIns="0" rtlCol="0" anchor="t"/>
          <a:lstStyle/>
          <a:p>
            <a:pPr marL="0" indent="0" algn="l">
              <a:lnSpc>
                <a:spcPts val="2200"/>
              </a:lnSpc>
              <a:buNone/>
            </a:pPr>
            <a:r>
              <a:rPr lang="en-US" sz="1400" dirty="0">
                <a:solidFill>
                  <a:srgbClr val="272525"/>
                </a:solidFill>
                <a:latin typeface="Inter" pitchFamily="34" charset="0"/>
                <a:ea typeface="Inter" pitchFamily="34" charset="-122"/>
                <a:cs typeface="Inter" pitchFamily="34" charset="-120"/>
              </a:rPr>
              <a:t>Finding the sweet spot between </a:t>
            </a:r>
            <a:r>
              <a:rPr lang="en-US" sz="1400" b="1" dirty="0">
                <a:solidFill>
                  <a:srgbClr val="272525"/>
                </a:solidFill>
                <a:latin typeface="Inter" pitchFamily="34" charset="0"/>
                <a:ea typeface="Inter" pitchFamily="34" charset="-122"/>
                <a:cs typeface="Inter" pitchFamily="34" charset="-120"/>
              </a:rPr>
              <a:t>performance, interpretability, and computational cost</a:t>
            </a:r>
            <a:r>
              <a:rPr lang="en-US" sz="1400" dirty="0">
                <a:solidFill>
                  <a:srgbClr val="272525"/>
                </a:solidFill>
                <a:latin typeface="Inter" pitchFamily="34" charset="0"/>
                <a:ea typeface="Inter" pitchFamily="34" charset="-122"/>
                <a:cs typeface="Inter" pitchFamily="34" charset="-120"/>
              </a:rPr>
              <a:t>. A model that's too complex may be accurate but impossible to explain; too simple and it won't capture important patterns.</a:t>
            </a:r>
            <a:endParaRPr lang="en-US" sz="1400" dirty="0"/>
          </a:p>
        </p:txBody>
      </p:sp>
      <p:sp>
        <p:nvSpPr>
          <p:cNvPr id="15" name="Shape 13"/>
          <p:cNvSpPr/>
          <p:nvPr/>
        </p:nvSpPr>
        <p:spPr>
          <a:xfrm>
            <a:off x="6603861" y="4333161"/>
            <a:ext cx="533995" cy="22860"/>
          </a:xfrm>
          <a:prstGeom prst="roundRect">
            <a:avLst>
              <a:gd name="adj" fmla="val 327038"/>
            </a:avLst>
          </a:prstGeom>
          <a:solidFill>
            <a:srgbClr val="C0C1D7"/>
          </a:solidFill>
          <a:ln/>
        </p:spPr>
      </p:sp>
      <p:sp>
        <p:nvSpPr>
          <p:cNvPr id="16" name="Shape 14"/>
          <p:cNvSpPr/>
          <p:nvPr/>
        </p:nvSpPr>
        <p:spPr>
          <a:xfrm>
            <a:off x="7114996" y="4144447"/>
            <a:ext cx="400407" cy="400407"/>
          </a:xfrm>
          <a:prstGeom prst="roundRect">
            <a:avLst>
              <a:gd name="adj" fmla="val 18671"/>
            </a:avLst>
          </a:prstGeom>
          <a:solidFill>
            <a:srgbClr val="DADBF1"/>
          </a:solidFill>
          <a:ln w="7620">
            <a:solidFill>
              <a:srgbClr val="C0C1D7"/>
            </a:solidFill>
            <a:prstDash val="solid"/>
          </a:ln>
        </p:spPr>
      </p:sp>
      <p:sp>
        <p:nvSpPr>
          <p:cNvPr id="17" name="Text 15"/>
          <p:cNvSpPr/>
          <p:nvPr/>
        </p:nvSpPr>
        <p:spPr>
          <a:xfrm>
            <a:off x="7181671" y="4177725"/>
            <a:ext cx="266938" cy="333732"/>
          </a:xfrm>
          <a:prstGeom prst="rect">
            <a:avLst/>
          </a:prstGeom>
          <a:noFill/>
          <a:ln/>
        </p:spPr>
        <p:txBody>
          <a:bodyPr wrap="none" lIns="0" tIns="0" rIns="0" bIns="0" rtlCol="0" anchor="t"/>
          <a:lstStyle/>
          <a:p>
            <a:pPr marL="0" indent="0" algn="ctr">
              <a:lnSpc>
                <a:spcPts val="2100"/>
              </a:lnSpc>
              <a:buNone/>
            </a:pPr>
            <a:r>
              <a:rPr lang="en-US" sz="2100" b="1" dirty="0">
                <a:solidFill>
                  <a:srgbClr val="272525"/>
                </a:solidFill>
                <a:latin typeface="Inter Bold" pitchFamily="34" charset="0"/>
                <a:ea typeface="Inter Bold" pitchFamily="34" charset="-122"/>
                <a:cs typeface="Inter Bold" pitchFamily="34" charset="-120"/>
              </a:rPr>
              <a:t>3</a:t>
            </a:r>
            <a:endParaRPr lang="en-US" sz="2100" dirty="0"/>
          </a:p>
        </p:txBody>
      </p:sp>
      <p:sp>
        <p:nvSpPr>
          <p:cNvPr id="18" name="Text 16"/>
          <p:cNvSpPr/>
          <p:nvPr/>
        </p:nvSpPr>
        <p:spPr>
          <a:xfrm>
            <a:off x="3161228" y="4205526"/>
            <a:ext cx="3263979" cy="278130"/>
          </a:xfrm>
          <a:prstGeom prst="rect">
            <a:avLst/>
          </a:prstGeom>
          <a:noFill/>
          <a:ln/>
        </p:spPr>
        <p:txBody>
          <a:bodyPr wrap="none" lIns="0" tIns="0" rIns="0" bIns="0" rtlCol="0" anchor="t"/>
          <a:lstStyle/>
          <a:p>
            <a:pPr marL="0" indent="0" algn="r">
              <a:lnSpc>
                <a:spcPts val="2150"/>
              </a:lnSpc>
              <a:buNone/>
            </a:pPr>
            <a:r>
              <a:rPr lang="en-US" sz="1750" b="1" dirty="0">
                <a:solidFill>
                  <a:srgbClr val="272525"/>
                </a:solidFill>
                <a:latin typeface="Inter Bold" pitchFamily="34" charset="0"/>
                <a:ea typeface="Inter Bold" pitchFamily="34" charset="-122"/>
                <a:cs typeface="Inter Bold" pitchFamily="34" charset="-120"/>
              </a:rPr>
              <a:t>Rapid Technological Evolution</a:t>
            </a:r>
            <a:endParaRPr lang="en-US" sz="1750" dirty="0"/>
          </a:p>
        </p:txBody>
      </p:sp>
      <p:sp>
        <p:nvSpPr>
          <p:cNvPr id="19" name="Text 17"/>
          <p:cNvSpPr/>
          <p:nvPr/>
        </p:nvSpPr>
        <p:spPr>
          <a:xfrm>
            <a:off x="749379" y="4590455"/>
            <a:ext cx="5675828" cy="854393"/>
          </a:xfrm>
          <a:prstGeom prst="rect">
            <a:avLst/>
          </a:prstGeom>
          <a:noFill/>
          <a:ln/>
        </p:spPr>
        <p:txBody>
          <a:bodyPr wrap="square" lIns="0" tIns="0" rIns="0" bIns="0" rtlCol="0" anchor="t"/>
          <a:lstStyle/>
          <a:p>
            <a:pPr marL="0" indent="0" algn="r">
              <a:lnSpc>
                <a:spcPts val="2200"/>
              </a:lnSpc>
              <a:buNone/>
            </a:pPr>
            <a:r>
              <a:rPr lang="en-US" sz="1400" dirty="0">
                <a:solidFill>
                  <a:srgbClr val="272525"/>
                </a:solidFill>
                <a:latin typeface="Inter" pitchFamily="34" charset="0"/>
                <a:ea typeface="Inter" pitchFamily="34" charset="-122"/>
                <a:cs typeface="Inter" pitchFamily="34" charset="-120"/>
              </a:rPr>
              <a:t>Keeping pace with </a:t>
            </a:r>
            <a:r>
              <a:rPr lang="en-US" sz="1400" b="1" dirty="0">
                <a:solidFill>
                  <a:srgbClr val="272525"/>
                </a:solidFill>
                <a:latin typeface="Inter" pitchFamily="34" charset="0"/>
                <a:ea typeface="Inter" pitchFamily="34" charset="-122"/>
                <a:cs typeface="Inter" pitchFamily="34" charset="-120"/>
              </a:rPr>
              <a:t>fast-changing AI research, emerging tools, and evolving best practices</a:t>
            </a:r>
            <a:r>
              <a:rPr lang="en-US" sz="1400" dirty="0">
                <a:solidFill>
                  <a:srgbClr val="272525"/>
                </a:solidFill>
                <a:latin typeface="Inter" pitchFamily="34" charset="0"/>
                <a:ea typeface="Inter" pitchFamily="34" charset="-122"/>
                <a:cs typeface="Inter" pitchFamily="34" charset="-120"/>
              </a:rPr>
              <a:t>. New breakthroughs happen monthly, requiring constant learning and adaptation.</a:t>
            </a:r>
            <a:endParaRPr lang="en-US" sz="1400" dirty="0"/>
          </a:p>
        </p:txBody>
      </p:sp>
      <p:sp>
        <p:nvSpPr>
          <p:cNvPr id="20" name="Shape 18"/>
          <p:cNvSpPr/>
          <p:nvPr/>
        </p:nvSpPr>
        <p:spPr>
          <a:xfrm>
            <a:off x="7492544" y="5303758"/>
            <a:ext cx="533995" cy="22860"/>
          </a:xfrm>
          <a:prstGeom prst="roundRect">
            <a:avLst>
              <a:gd name="adj" fmla="val 327038"/>
            </a:avLst>
          </a:prstGeom>
          <a:solidFill>
            <a:srgbClr val="C0C1D7"/>
          </a:solidFill>
          <a:ln/>
        </p:spPr>
      </p:sp>
      <p:sp>
        <p:nvSpPr>
          <p:cNvPr id="21" name="Shape 19"/>
          <p:cNvSpPr/>
          <p:nvPr/>
        </p:nvSpPr>
        <p:spPr>
          <a:xfrm>
            <a:off x="7114996" y="5115044"/>
            <a:ext cx="400407" cy="400407"/>
          </a:xfrm>
          <a:prstGeom prst="roundRect">
            <a:avLst>
              <a:gd name="adj" fmla="val 18671"/>
            </a:avLst>
          </a:prstGeom>
          <a:solidFill>
            <a:srgbClr val="DADBF1"/>
          </a:solidFill>
          <a:ln w="7620">
            <a:solidFill>
              <a:srgbClr val="C0C1D7"/>
            </a:solidFill>
            <a:prstDash val="solid"/>
          </a:ln>
        </p:spPr>
      </p:sp>
      <p:sp>
        <p:nvSpPr>
          <p:cNvPr id="22" name="Text 20"/>
          <p:cNvSpPr/>
          <p:nvPr/>
        </p:nvSpPr>
        <p:spPr>
          <a:xfrm>
            <a:off x="7181671" y="5148322"/>
            <a:ext cx="266938" cy="333732"/>
          </a:xfrm>
          <a:prstGeom prst="rect">
            <a:avLst/>
          </a:prstGeom>
          <a:noFill/>
          <a:ln/>
        </p:spPr>
        <p:txBody>
          <a:bodyPr wrap="none" lIns="0" tIns="0" rIns="0" bIns="0" rtlCol="0" anchor="t"/>
          <a:lstStyle/>
          <a:p>
            <a:pPr marL="0" indent="0" algn="ctr">
              <a:lnSpc>
                <a:spcPts val="2100"/>
              </a:lnSpc>
              <a:buNone/>
            </a:pPr>
            <a:r>
              <a:rPr lang="en-US" sz="2100" b="1" dirty="0">
                <a:solidFill>
                  <a:srgbClr val="272525"/>
                </a:solidFill>
                <a:latin typeface="Inter Bold" pitchFamily="34" charset="0"/>
                <a:ea typeface="Inter Bold" pitchFamily="34" charset="-122"/>
                <a:cs typeface="Inter Bold" pitchFamily="34" charset="-120"/>
              </a:rPr>
              <a:t>4</a:t>
            </a:r>
            <a:endParaRPr lang="en-US" sz="2100" dirty="0"/>
          </a:p>
        </p:txBody>
      </p:sp>
      <p:sp>
        <p:nvSpPr>
          <p:cNvPr id="23" name="Text 21"/>
          <p:cNvSpPr/>
          <p:nvPr/>
        </p:nvSpPr>
        <p:spPr>
          <a:xfrm>
            <a:off x="8205192" y="5176123"/>
            <a:ext cx="2708553" cy="278130"/>
          </a:xfrm>
          <a:prstGeom prst="rect">
            <a:avLst/>
          </a:prstGeom>
          <a:noFill/>
          <a:ln/>
        </p:spPr>
        <p:txBody>
          <a:bodyPr wrap="none" lIns="0" tIns="0" rIns="0" bIns="0" rtlCol="0" anchor="t"/>
          <a:lstStyle/>
          <a:p>
            <a:pPr marL="0" indent="0" algn="l">
              <a:lnSpc>
                <a:spcPts val="2150"/>
              </a:lnSpc>
              <a:buNone/>
            </a:pPr>
            <a:r>
              <a:rPr lang="en-US" sz="1750" b="1" dirty="0">
                <a:solidFill>
                  <a:srgbClr val="272525"/>
                </a:solidFill>
                <a:latin typeface="Inter Bold" pitchFamily="34" charset="0"/>
                <a:ea typeface="Inter Bold" pitchFamily="34" charset="-122"/>
                <a:cs typeface="Inter Bold" pitchFamily="34" charset="-120"/>
              </a:rPr>
              <a:t>Deployment &amp; Scalability</a:t>
            </a:r>
            <a:endParaRPr lang="en-US" sz="1750" dirty="0"/>
          </a:p>
        </p:txBody>
      </p:sp>
      <p:sp>
        <p:nvSpPr>
          <p:cNvPr id="24" name="Text 22"/>
          <p:cNvSpPr/>
          <p:nvPr/>
        </p:nvSpPr>
        <p:spPr>
          <a:xfrm>
            <a:off x="8205192" y="5561052"/>
            <a:ext cx="5675828" cy="854393"/>
          </a:xfrm>
          <a:prstGeom prst="rect">
            <a:avLst/>
          </a:prstGeom>
          <a:noFill/>
          <a:ln/>
        </p:spPr>
        <p:txBody>
          <a:bodyPr wrap="square" lIns="0" tIns="0" rIns="0" bIns="0" rtlCol="0" anchor="t"/>
          <a:lstStyle/>
          <a:p>
            <a:pPr marL="0" indent="0" algn="l">
              <a:lnSpc>
                <a:spcPts val="2200"/>
              </a:lnSpc>
              <a:buNone/>
            </a:pPr>
            <a:r>
              <a:rPr lang="en-US" sz="1400" dirty="0">
                <a:solidFill>
                  <a:srgbClr val="272525"/>
                </a:solidFill>
                <a:latin typeface="Inter" pitchFamily="34" charset="0"/>
                <a:ea typeface="Inter" pitchFamily="34" charset="-122"/>
                <a:cs typeface="Inter" pitchFamily="34" charset="-120"/>
              </a:rPr>
              <a:t>Moving models from development to </a:t>
            </a:r>
            <a:r>
              <a:rPr lang="en-US" sz="1400" b="1" dirty="0">
                <a:solidFill>
                  <a:srgbClr val="272525"/>
                </a:solidFill>
                <a:latin typeface="Inter" pitchFamily="34" charset="0"/>
                <a:ea typeface="Inter" pitchFamily="34" charset="-122"/>
                <a:cs typeface="Inter" pitchFamily="34" charset="-120"/>
              </a:rPr>
              <a:t>production environments reliably and at scale</a:t>
            </a:r>
            <a:r>
              <a:rPr lang="en-US" sz="1400" dirty="0">
                <a:solidFill>
                  <a:srgbClr val="272525"/>
                </a:solidFill>
                <a:latin typeface="Inter" pitchFamily="34" charset="0"/>
                <a:ea typeface="Inter" pitchFamily="34" charset="-122"/>
                <a:cs typeface="Inter" pitchFamily="34" charset="-120"/>
              </a:rPr>
              <a:t>. What works on your laptop must work for millions of users with consistent performance.</a:t>
            </a:r>
            <a:endParaRPr lang="en-US" sz="1400" dirty="0"/>
          </a:p>
        </p:txBody>
      </p:sp>
      <p:sp>
        <p:nvSpPr>
          <p:cNvPr id="25" name="Shape 23"/>
          <p:cNvSpPr/>
          <p:nvPr/>
        </p:nvSpPr>
        <p:spPr>
          <a:xfrm>
            <a:off x="6603861" y="6224349"/>
            <a:ext cx="533995" cy="22860"/>
          </a:xfrm>
          <a:prstGeom prst="roundRect">
            <a:avLst>
              <a:gd name="adj" fmla="val 327038"/>
            </a:avLst>
          </a:prstGeom>
          <a:solidFill>
            <a:srgbClr val="C0C1D7"/>
          </a:solidFill>
          <a:ln/>
        </p:spPr>
      </p:sp>
      <p:sp>
        <p:nvSpPr>
          <p:cNvPr id="26" name="Shape 24"/>
          <p:cNvSpPr/>
          <p:nvPr/>
        </p:nvSpPr>
        <p:spPr>
          <a:xfrm>
            <a:off x="7114996" y="6035635"/>
            <a:ext cx="400407" cy="400407"/>
          </a:xfrm>
          <a:prstGeom prst="roundRect">
            <a:avLst>
              <a:gd name="adj" fmla="val 18671"/>
            </a:avLst>
          </a:prstGeom>
          <a:solidFill>
            <a:srgbClr val="DADBF1"/>
          </a:solidFill>
          <a:ln w="7620">
            <a:solidFill>
              <a:srgbClr val="C0C1D7"/>
            </a:solidFill>
            <a:prstDash val="solid"/>
          </a:ln>
        </p:spPr>
      </p:sp>
      <p:sp>
        <p:nvSpPr>
          <p:cNvPr id="27" name="Text 25"/>
          <p:cNvSpPr/>
          <p:nvPr/>
        </p:nvSpPr>
        <p:spPr>
          <a:xfrm>
            <a:off x="7181671" y="6068913"/>
            <a:ext cx="266938" cy="333732"/>
          </a:xfrm>
          <a:prstGeom prst="rect">
            <a:avLst/>
          </a:prstGeom>
          <a:noFill/>
          <a:ln/>
        </p:spPr>
        <p:txBody>
          <a:bodyPr wrap="none" lIns="0" tIns="0" rIns="0" bIns="0" rtlCol="0" anchor="t"/>
          <a:lstStyle/>
          <a:p>
            <a:pPr marL="0" indent="0" algn="ctr">
              <a:lnSpc>
                <a:spcPts val="2100"/>
              </a:lnSpc>
              <a:buNone/>
            </a:pPr>
            <a:r>
              <a:rPr lang="en-US" sz="2100" b="1" dirty="0">
                <a:solidFill>
                  <a:srgbClr val="272525"/>
                </a:solidFill>
                <a:latin typeface="Inter Bold" pitchFamily="34" charset="0"/>
                <a:ea typeface="Inter Bold" pitchFamily="34" charset="-122"/>
                <a:cs typeface="Inter Bold" pitchFamily="34" charset="-120"/>
              </a:rPr>
              <a:t>5</a:t>
            </a:r>
            <a:endParaRPr lang="en-US" sz="2100" dirty="0"/>
          </a:p>
        </p:txBody>
      </p:sp>
      <p:sp>
        <p:nvSpPr>
          <p:cNvPr id="28" name="Text 26"/>
          <p:cNvSpPr/>
          <p:nvPr/>
        </p:nvSpPr>
        <p:spPr>
          <a:xfrm>
            <a:off x="4200287" y="6096714"/>
            <a:ext cx="2224921" cy="278130"/>
          </a:xfrm>
          <a:prstGeom prst="rect">
            <a:avLst/>
          </a:prstGeom>
          <a:noFill/>
          <a:ln/>
        </p:spPr>
        <p:txBody>
          <a:bodyPr wrap="none" lIns="0" tIns="0" rIns="0" bIns="0" rtlCol="0" anchor="t"/>
          <a:lstStyle/>
          <a:p>
            <a:pPr marL="0" indent="0" algn="r">
              <a:lnSpc>
                <a:spcPts val="2150"/>
              </a:lnSpc>
              <a:buNone/>
            </a:pPr>
            <a:r>
              <a:rPr lang="en-US" sz="1750" b="1" dirty="0">
                <a:solidFill>
                  <a:srgbClr val="272525"/>
                </a:solidFill>
                <a:latin typeface="Inter Bold" pitchFamily="34" charset="0"/>
                <a:ea typeface="Inter Bold" pitchFamily="34" charset="-122"/>
                <a:cs typeface="Inter Bold" pitchFamily="34" charset="-120"/>
              </a:rPr>
              <a:t>Ethical Concerns</a:t>
            </a:r>
            <a:endParaRPr lang="en-US" sz="1750" dirty="0"/>
          </a:p>
        </p:txBody>
      </p:sp>
      <p:sp>
        <p:nvSpPr>
          <p:cNvPr id="29" name="Text 27"/>
          <p:cNvSpPr/>
          <p:nvPr/>
        </p:nvSpPr>
        <p:spPr>
          <a:xfrm>
            <a:off x="749379" y="6481643"/>
            <a:ext cx="5675828" cy="854393"/>
          </a:xfrm>
          <a:prstGeom prst="rect">
            <a:avLst/>
          </a:prstGeom>
          <a:noFill/>
          <a:ln/>
        </p:spPr>
        <p:txBody>
          <a:bodyPr wrap="square" lIns="0" tIns="0" rIns="0" bIns="0" rtlCol="0" anchor="t"/>
          <a:lstStyle/>
          <a:p>
            <a:pPr marL="0" indent="0" algn="r">
              <a:lnSpc>
                <a:spcPts val="2200"/>
              </a:lnSpc>
              <a:buNone/>
            </a:pPr>
            <a:r>
              <a:rPr lang="en-US" sz="1400" dirty="0">
                <a:solidFill>
                  <a:srgbClr val="272525"/>
                </a:solidFill>
                <a:latin typeface="Inter" pitchFamily="34" charset="0"/>
                <a:ea typeface="Inter" pitchFamily="34" charset="-122"/>
                <a:cs typeface="Inter" pitchFamily="34" charset="-120"/>
              </a:rPr>
              <a:t>Ensuring AI systems are </a:t>
            </a:r>
            <a:r>
              <a:rPr lang="en-US" sz="1400" b="1" dirty="0">
                <a:solidFill>
                  <a:srgbClr val="272525"/>
                </a:solidFill>
                <a:latin typeface="Inter" pitchFamily="34" charset="0"/>
                <a:ea typeface="Inter" pitchFamily="34" charset="-122"/>
                <a:cs typeface="Inter" pitchFamily="34" charset="-120"/>
              </a:rPr>
              <a:t>fair, transparent, and privacy-compliant</a:t>
            </a:r>
            <a:r>
              <a:rPr lang="en-US" sz="1400" dirty="0">
                <a:solidFill>
                  <a:srgbClr val="272525"/>
                </a:solidFill>
                <a:latin typeface="Inter" pitchFamily="34" charset="0"/>
                <a:ea typeface="Inter" pitchFamily="34" charset="-122"/>
                <a:cs typeface="Inter" pitchFamily="34" charset="-120"/>
              </a:rPr>
              <a:t>. You're responsible for building AI that doesn't discriminate and respects user data.</a:t>
            </a:r>
            <a:endParaRPr lang="en-US" sz="1400" dirty="0"/>
          </a:p>
        </p:txBody>
      </p:sp>
      <mc:AlternateContent xmlns:mc="http://schemas.openxmlformats.org/markup-compatibility/2006">
        <mc:Choice xmlns:p14="http://schemas.microsoft.com/office/powerpoint/2010/main" Requires="p14">
          <p:contentPart p14:bwMode="auto" r:id="rId3">
            <p14:nvContentPartPr>
              <p14:cNvPr id="30" name="Ink 29">
                <a:extLst>
                  <a:ext uri="{FF2B5EF4-FFF2-40B4-BE49-F238E27FC236}">
                    <a16:creationId xmlns:a16="http://schemas.microsoft.com/office/drawing/2014/main" id="{E302CC14-095E-7421-90F9-2E727F6A1E3B}"/>
                  </a:ext>
                </a:extLst>
              </p14:cNvPr>
              <p14:cNvContentPartPr/>
              <p14:nvPr/>
            </p14:nvContentPartPr>
            <p14:xfrm>
              <a:off x="12740570" y="7778690"/>
              <a:ext cx="1724040" cy="369720"/>
            </p14:xfrm>
          </p:contentPart>
        </mc:Choice>
        <mc:Fallback>
          <p:pic>
            <p:nvPicPr>
              <p:cNvPr id="30" name="Ink 29">
                <a:extLst>
                  <a:ext uri="{FF2B5EF4-FFF2-40B4-BE49-F238E27FC236}">
                    <a16:creationId xmlns:a16="http://schemas.microsoft.com/office/drawing/2014/main" id="{E302CC14-095E-7421-90F9-2E727F6A1E3B}"/>
                  </a:ext>
                </a:extLst>
              </p:cNvPr>
              <p:cNvPicPr/>
              <p:nvPr/>
            </p:nvPicPr>
            <p:blipFill>
              <a:blip r:embed="rId4"/>
              <a:stretch>
                <a:fillRect/>
              </a:stretch>
            </p:blipFill>
            <p:spPr>
              <a:xfrm>
                <a:off x="12677930" y="7715690"/>
                <a:ext cx="1849680" cy="495360"/>
              </a:xfrm>
              <a:prstGeom prst="rect">
                <a:avLst/>
              </a:prstGeom>
            </p:spPr>
          </p:pic>
        </mc:Fallback>
      </mc:AlternateContent>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0218" y="543282"/>
            <a:ext cx="7619643" cy="555546"/>
          </a:xfrm>
          <a:prstGeom prst="rect">
            <a:avLst/>
          </a:prstGeom>
          <a:noFill/>
          <a:ln/>
        </p:spPr>
        <p:txBody>
          <a:bodyPr wrap="none" lIns="0" tIns="0" rIns="0" bIns="0" rtlCol="0" anchor="t"/>
          <a:lstStyle/>
          <a:p>
            <a:pPr marL="0" indent="0" algn="l">
              <a:lnSpc>
                <a:spcPts val="4350"/>
              </a:lnSpc>
              <a:buNone/>
            </a:pPr>
            <a:r>
              <a:rPr lang="en-US" sz="3500" b="1" dirty="0">
                <a:solidFill>
                  <a:srgbClr val="000000"/>
                </a:solidFill>
                <a:latin typeface="Inter Bold" pitchFamily="34" charset="0"/>
                <a:ea typeface="Inter Bold" pitchFamily="34" charset="-122"/>
                <a:cs typeface="Inter Bold" pitchFamily="34" charset="-120"/>
              </a:rPr>
              <a:t>How to Level Up as an AI Developer</a:t>
            </a:r>
            <a:endParaRPr lang="en-US" sz="3500" dirty="0"/>
          </a:p>
        </p:txBody>
      </p:sp>
      <p:sp>
        <p:nvSpPr>
          <p:cNvPr id="3" name="Text 1"/>
          <p:cNvSpPr/>
          <p:nvPr/>
        </p:nvSpPr>
        <p:spPr>
          <a:xfrm>
            <a:off x="790218" y="1454348"/>
            <a:ext cx="13049964" cy="284321"/>
          </a:xfrm>
          <a:prstGeom prst="rect">
            <a:avLst/>
          </a:prstGeom>
          <a:noFill/>
          <a:ln/>
        </p:spPr>
        <p:txBody>
          <a:bodyPr wrap="none" lIns="0" tIns="0" rIns="0" bIns="0" rtlCol="0" anchor="t"/>
          <a:lstStyle/>
          <a:p>
            <a:pPr marL="0" indent="0" algn="l">
              <a:lnSpc>
                <a:spcPts val="2200"/>
              </a:lnSpc>
              <a:buNone/>
            </a:pPr>
            <a:r>
              <a:rPr lang="en-US" sz="1400" dirty="0">
                <a:solidFill>
                  <a:srgbClr val="272525"/>
                </a:solidFill>
                <a:latin typeface="Inter" pitchFamily="34" charset="0"/>
                <a:ea typeface="Inter" pitchFamily="34" charset="-122"/>
                <a:cs typeface="Inter" pitchFamily="34" charset="-120"/>
              </a:rPr>
              <a:t>Continuous growth is essential in AI development. Here are proven strategies to accelerate your journey from beginner to expert:</a:t>
            </a:r>
            <a:endParaRPr lang="en-US" sz="1400" dirty="0"/>
          </a:p>
        </p:txBody>
      </p:sp>
      <p:sp>
        <p:nvSpPr>
          <p:cNvPr id="4" name="Shape 2"/>
          <p:cNvSpPr/>
          <p:nvPr/>
        </p:nvSpPr>
        <p:spPr>
          <a:xfrm>
            <a:off x="967978" y="2405420"/>
            <a:ext cx="177760" cy="1397198"/>
          </a:xfrm>
          <a:prstGeom prst="roundRect">
            <a:avLst>
              <a:gd name="adj" fmla="val 42010"/>
            </a:avLst>
          </a:prstGeom>
          <a:solidFill>
            <a:srgbClr val="DADBF1"/>
          </a:solidFill>
          <a:ln w="7620">
            <a:solidFill>
              <a:srgbClr val="C0C1D7"/>
            </a:solidFill>
            <a:prstDash val="solid"/>
          </a:ln>
        </p:spPr>
      </p:sp>
      <p:sp>
        <p:nvSpPr>
          <p:cNvPr id="5" name="Shape 3"/>
          <p:cNvSpPr/>
          <p:nvPr/>
        </p:nvSpPr>
        <p:spPr>
          <a:xfrm>
            <a:off x="790218" y="2288738"/>
            <a:ext cx="533400" cy="533400"/>
          </a:xfrm>
          <a:prstGeom prst="roundRect">
            <a:avLst>
              <a:gd name="adj" fmla="val 85714"/>
            </a:avLst>
          </a:prstGeom>
          <a:solidFill>
            <a:srgbClr val="DADBF1"/>
          </a:solidFill>
          <a:ln w="7620">
            <a:solidFill>
              <a:srgbClr val="C0C1D7"/>
            </a:solidFill>
            <a:prstDash val="solid"/>
          </a:ln>
        </p:spPr>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23568" y="2422088"/>
            <a:ext cx="266700" cy="266700"/>
          </a:xfrm>
          <a:prstGeom prst="rect">
            <a:avLst/>
          </a:prstGeom>
        </p:spPr>
      </p:pic>
      <p:sp>
        <p:nvSpPr>
          <p:cNvPr id="7" name="Text 4"/>
          <p:cNvSpPr/>
          <p:nvPr/>
        </p:nvSpPr>
        <p:spPr>
          <a:xfrm>
            <a:off x="1501378" y="2316480"/>
            <a:ext cx="2654975" cy="277773"/>
          </a:xfrm>
          <a:prstGeom prst="rect">
            <a:avLst/>
          </a:prstGeom>
          <a:noFill/>
          <a:ln/>
        </p:spPr>
        <p:txBody>
          <a:bodyPr wrap="none" lIns="0" tIns="0" rIns="0" bIns="0" rtlCol="0" anchor="t"/>
          <a:lstStyle/>
          <a:p>
            <a:pPr marL="0" indent="0" algn="l">
              <a:lnSpc>
                <a:spcPts val="2150"/>
              </a:lnSpc>
              <a:buNone/>
            </a:pPr>
            <a:r>
              <a:rPr lang="en-US" sz="1750" b="1" dirty="0">
                <a:solidFill>
                  <a:srgbClr val="272525"/>
                </a:solidFill>
                <a:latin typeface="Inter Bold" pitchFamily="34" charset="0"/>
                <a:ea typeface="Inter Bold" pitchFamily="34" charset="-122"/>
                <a:cs typeface="Inter Bold" pitchFamily="34" charset="-120"/>
              </a:rPr>
              <a:t>Build Hands-On Projects</a:t>
            </a:r>
            <a:endParaRPr lang="en-US" sz="1750" dirty="0"/>
          </a:p>
        </p:txBody>
      </p:sp>
      <p:sp>
        <p:nvSpPr>
          <p:cNvPr id="8" name="Text 5"/>
          <p:cNvSpPr/>
          <p:nvPr/>
        </p:nvSpPr>
        <p:spPr>
          <a:xfrm>
            <a:off x="1501378" y="2772013"/>
            <a:ext cx="5597009" cy="852964"/>
          </a:xfrm>
          <a:prstGeom prst="rect">
            <a:avLst/>
          </a:prstGeom>
          <a:noFill/>
          <a:ln/>
        </p:spPr>
        <p:txBody>
          <a:bodyPr wrap="square" lIns="0" tIns="0" rIns="0" bIns="0" rtlCol="0" anchor="t"/>
          <a:lstStyle/>
          <a:p>
            <a:pPr marL="0" indent="0" algn="l">
              <a:lnSpc>
                <a:spcPts val="2200"/>
              </a:lnSpc>
              <a:buNone/>
            </a:pPr>
            <a:r>
              <a:rPr lang="en-US" sz="1400" dirty="0">
                <a:solidFill>
                  <a:srgbClr val="272525"/>
                </a:solidFill>
                <a:latin typeface="Inter" pitchFamily="34" charset="0"/>
                <a:ea typeface="Inter" pitchFamily="34" charset="-122"/>
                <a:cs typeface="Inter" pitchFamily="34" charset="-120"/>
              </a:rPr>
              <a:t>Create </a:t>
            </a:r>
            <a:r>
              <a:rPr lang="en-US" sz="1400" b="1" dirty="0">
                <a:solidFill>
                  <a:srgbClr val="272525"/>
                </a:solidFill>
                <a:latin typeface="Inter" pitchFamily="34" charset="0"/>
                <a:ea typeface="Inter" pitchFamily="34" charset="-122"/>
                <a:cs typeface="Inter" pitchFamily="34" charset="-120"/>
              </a:rPr>
              <a:t>real-world AI applications</a:t>
            </a:r>
            <a:r>
              <a:rPr lang="en-US" sz="1400" dirty="0">
                <a:solidFill>
                  <a:srgbClr val="272525"/>
                </a:solidFill>
                <a:latin typeface="Inter" pitchFamily="34" charset="0"/>
                <a:ea typeface="Inter" pitchFamily="34" charset="-122"/>
                <a:cs typeface="Inter" pitchFamily="34" charset="-120"/>
              </a:rPr>
              <a:t> that solve actual problems. Build a recommendation system, chatbot, or image classifier. Your portfolio demonstrates practical skills to employers.</a:t>
            </a:r>
            <a:endParaRPr lang="en-US" sz="1400" dirty="0"/>
          </a:p>
        </p:txBody>
      </p:sp>
      <p:sp>
        <p:nvSpPr>
          <p:cNvPr id="9" name="Shape 6"/>
          <p:cNvSpPr/>
          <p:nvPr/>
        </p:nvSpPr>
        <p:spPr>
          <a:xfrm>
            <a:off x="1234678" y="4247198"/>
            <a:ext cx="177760" cy="1397198"/>
          </a:xfrm>
          <a:prstGeom prst="roundRect">
            <a:avLst>
              <a:gd name="adj" fmla="val 42010"/>
            </a:avLst>
          </a:prstGeom>
          <a:solidFill>
            <a:srgbClr val="DADBF1"/>
          </a:solidFill>
          <a:ln w="7620">
            <a:solidFill>
              <a:srgbClr val="C0C1D7"/>
            </a:solidFill>
            <a:prstDash val="solid"/>
          </a:ln>
        </p:spPr>
      </p:sp>
      <p:sp>
        <p:nvSpPr>
          <p:cNvPr id="10" name="Shape 7"/>
          <p:cNvSpPr/>
          <p:nvPr/>
        </p:nvSpPr>
        <p:spPr>
          <a:xfrm>
            <a:off x="1056918" y="4130516"/>
            <a:ext cx="533400" cy="533400"/>
          </a:xfrm>
          <a:prstGeom prst="roundRect">
            <a:avLst>
              <a:gd name="adj" fmla="val 85714"/>
            </a:avLst>
          </a:prstGeom>
          <a:solidFill>
            <a:srgbClr val="DADBF1"/>
          </a:solidFill>
          <a:ln w="7620">
            <a:solidFill>
              <a:srgbClr val="C0C1D7"/>
            </a:solidFill>
            <a:prstDash val="solid"/>
          </a:ln>
        </p:spPr>
      </p:sp>
      <p:pic>
        <p:nvPicPr>
          <p:cNvPr id="11"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90268" y="4263866"/>
            <a:ext cx="266700" cy="266700"/>
          </a:xfrm>
          <a:prstGeom prst="rect">
            <a:avLst/>
          </a:prstGeom>
        </p:spPr>
      </p:pic>
      <p:sp>
        <p:nvSpPr>
          <p:cNvPr id="12" name="Text 8"/>
          <p:cNvSpPr/>
          <p:nvPr/>
        </p:nvSpPr>
        <p:spPr>
          <a:xfrm>
            <a:off x="1768078" y="4158258"/>
            <a:ext cx="2267188" cy="277773"/>
          </a:xfrm>
          <a:prstGeom prst="rect">
            <a:avLst/>
          </a:prstGeom>
          <a:noFill/>
          <a:ln/>
        </p:spPr>
        <p:txBody>
          <a:bodyPr wrap="none" lIns="0" tIns="0" rIns="0" bIns="0" rtlCol="0" anchor="t"/>
          <a:lstStyle/>
          <a:p>
            <a:pPr marL="0" indent="0" algn="l">
              <a:lnSpc>
                <a:spcPts val="2150"/>
              </a:lnSpc>
              <a:buNone/>
            </a:pPr>
            <a:r>
              <a:rPr lang="en-US" sz="1750" b="1" dirty="0">
                <a:solidFill>
                  <a:srgbClr val="272525"/>
                </a:solidFill>
                <a:latin typeface="Inter Bold" pitchFamily="34" charset="0"/>
                <a:ea typeface="Inter Bold" pitchFamily="34" charset="-122"/>
                <a:cs typeface="Inter Bold" pitchFamily="34" charset="-120"/>
              </a:rPr>
              <a:t>Continuous Learning</a:t>
            </a:r>
            <a:endParaRPr lang="en-US" sz="1750" dirty="0"/>
          </a:p>
        </p:txBody>
      </p:sp>
      <p:sp>
        <p:nvSpPr>
          <p:cNvPr id="13" name="Text 9"/>
          <p:cNvSpPr/>
          <p:nvPr/>
        </p:nvSpPr>
        <p:spPr>
          <a:xfrm>
            <a:off x="1768078" y="4613791"/>
            <a:ext cx="5330309" cy="852964"/>
          </a:xfrm>
          <a:prstGeom prst="rect">
            <a:avLst/>
          </a:prstGeom>
          <a:noFill/>
          <a:ln/>
        </p:spPr>
        <p:txBody>
          <a:bodyPr wrap="square" lIns="0" tIns="0" rIns="0" bIns="0" rtlCol="0" anchor="t"/>
          <a:lstStyle/>
          <a:p>
            <a:pPr marL="0" indent="0" algn="l">
              <a:lnSpc>
                <a:spcPts val="2200"/>
              </a:lnSpc>
              <a:buNone/>
            </a:pPr>
            <a:r>
              <a:rPr lang="en-US" sz="1400" dirty="0">
                <a:solidFill>
                  <a:srgbClr val="272525"/>
                </a:solidFill>
                <a:latin typeface="Inter" pitchFamily="34" charset="0"/>
                <a:ea typeface="Inter" pitchFamily="34" charset="-122"/>
                <a:cs typeface="Inter" pitchFamily="34" charset="-120"/>
              </a:rPr>
              <a:t>Follow the </a:t>
            </a:r>
            <a:r>
              <a:rPr lang="en-US" sz="1400" b="1" dirty="0">
                <a:solidFill>
                  <a:srgbClr val="272525"/>
                </a:solidFill>
                <a:latin typeface="Inter" pitchFamily="34" charset="0"/>
                <a:ea typeface="Inter" pitchFamily="34" charset="-122"/>
                <a:cs typeface="Inter" pitchFamily="34" charset="-120"/>
              </a:rPr>
              <a:t>latest research papers, tutorials,</a:t>
            </a:r>
            <a:r>
              <a:rPr lang="en-US" sz="1400" dirty="0">
                <a:solidFill>
                  <a:srgbClr val="272525"/>
                </a:solidFill>
                <a:latin typeface="Inter" pitchFamily="34" charset="0"/>
                <a:ea typeface="Inter" pitchFamily="34" charset="-122"/>
                <a:cs typeface="Inter" pitchFamily="34" charset="-120"/>
              </a:rPr>
              <a:t> and </a:t>
            </a:r>
            <a:r>
              <a:rPr lang="en-US" sz="1400" b="1" dirty="0">
                <a:solidFill>
                  <a:srgbClr val="272525"/>
                </a:solidFill>
                <a:latin typeface="Inter" pitchFamily="34" charset="0"/>
                <a:ea typeface="Inter" pitchFamily="34" charset="-122"/>
                <a:cs typeface="Inter" pitchFamily="34" charset="-120"/>
              </a:rPr>
              <a:t>open-source projects</a:t>
            </a:r>
            <a:r>
              <a:rPr lang="en-US" sz="1400" dirty="0">
                <a:solidFill>
                  <a:srgbClr val="272525"/>
                </a:solidFill>
                <a:latin typeface="Inter" pitchFamily="34" charset="0"/>
                <a:ea typeface="Inter" pitchFamily="34" charset="-122"/>
                <a:cs typeface="Inter" pitchFamily="34" charset="-120"/>
              </a:rPr>
              <a:t> on GitHub. Subscribe to AI newsletters and watch conference talks to stay current.</a:t>
            </a:r>
            <a:endParaRPr lang="en-US" sz="1400" dirty="0"/>
          </a:p>
        </p:txBody>
      </p:sp>
      <p:sp>
        <p:nvSpPr>
          <p:cNvPr id="14" name="Shape 10"/>
          <p:cNvSpPr/>
          <p:nvPr/>
        </p:nvSpPr>
        <p:spPr>
          <a:xfrm>
            <a:off x="1501378" y="6088975"/>
            <a:ext cx="177760" cy="1397198"/>
          </a:xfrm>
          <a:prstGeom prst="roundRect">
            <a:avLst>
              <a:gd name="adj" fmla="val 42010"/>
            </a:avLst>
          </a:prstGeom>
          <a:solidFill>
            <a:srgbClr val="DADBF1"/>
          </a:solidFill>
          <a:ln w="7620">
            <a:solidFill>
              <a:srgbClr val="C0C1D7"/>
            </a:solidFill>
            <a:prstDash val="solid"/>
          </a:ln>
        </p:spPr>
      </p:sp>
      <p:sp>
        <p:nvSpPr>
          <p:cNvPr id="15" name="Shape 11"/>
          <p:cNvSpPr/>
          <p:nvPr/>
        </p:nvSpPr>
        <p:spPr>
          <a:xfrm>
            <a:off x="1323618" y="5972294"/>
            <a:ext cx="533400" cy="533400"/>
          </a:xfrm>
          <a:prstGeom prst="roundRect">
            <a:avLst>
              <a:gd name="adj" fmla="val 85714"/>
            </a:avLst>
          </a:prstGeom>
          <a:solidFill>
            <a:srgbClr val="DADBF1"/>
          </a:solidFill>
          <a:ln w="7620">
            <a:solidFill>
              <a:srgbClr val="C0C1D7"/>
            </a:solidFill>
            <a:prstDash val="solid"/>
          </a:ln>
        </p:spPr>
      </p:sp>
      <p:pic>
        <p:nvPicPr>
          <p:cNvPr id="16"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456968" y="6105644"/>
            <a:ext cx="266700" cy="266700"/>
          </a:xfrm>
          <a:prstGeom prst="rect">
            <a:avLst/>
          </a:prstGeom>
        </p:spPr>
      </p:pic>
      <p:sp>
        <p:nvSpPr>
          <p:cNvPr id="17" name="Text 12"/>
          <p:cNvSpPr/>
          <p:nvPr/>
        </p:nvSpPr>
        <p:spPr>
          <a:xfrm>
            <a:off x="2034778" y="6000036"/>
            <a:ext cx="2222540" cy="277773"/>
          </a:xfrm>
          <a:prstGeom prst="rect">
            <a:avLst/>
          </a:prstGeom>
          <a:noFill/>
          <a:ln/>
        </p:spPr>
        <p:txBody>
          <a:bodyPr wrap="none" lIns="0" tIns="0" rIns="0" bIns="0" rtlCol="0" anchor="t"/>
          <a:lstStyle/>
          <a:p>
            <a:pPr marL="0" indent="0" algn="l">
              <a:lnSpc>
                <a:spcPts val="2150"/>
              </a:lnSpc>
              <a:buNone/>
            </a:pPr>
            <a:r>
              <a:rPr lang="en-US" sz="1750" b="1" dirty="0">
                <a:solidFill>
                  <a:srgbClr val="272525"/>
                </a:solidFill>
                <a:latin typeface="Inter Bold" pitchFamily="34" charset="0"/>
                <a:ea typeface="Inter Bold" pitchFamily="34" charset="-122"/>
                <a:cs typeface="Inter Bold" pitchFamily="34" charset="-120"/>
              </a:rPr>
              <a:t>Join Communities</a:t>
            </a:r>
            <a:endParaRPr lang="en-US" sz="1750" dirty="0"/>
          </a:p>
        </p:txBody>
      </p:sp>
      <p:sp>
        <p:nvSpPr>
          <p:cNvPr id="18" name="Text 13"/>
          <p:cNvSpPr/>
          <p:nvPr/>
        </p:nvSpPr>
        <p:spPr>
          <a:xfrm>
            <a:off x="2034778" y="6455569"/>
            <a:ext cx="5063609" cy="852964"/>
          </a:xfrm>
          <a:prstGeom prst="rect">
            <a:avLst/>
          </a:prstGeom>
          <a:noFill/>
          <a:ln/>
        </p:spPr>
        <p:txBody>
          <a:bodyPr wrap="square" lIns="0" tIns="0" rIns="0" bIns="0" rtlCol="0" anchor="t"/>
          <a:lstStyle/>
          <a:p>
            <a:pPr marL="0" indent="0" algn="l">
              <a:lnSpc>
                <a:spcPts val="2200"/>
              </a:lnSpc>
              <a:buNone/>
            </a:pPr>
            <a:r>
              <a:rPr lang="en-US" sz="1400" dirty="0">
                <a:solidFill>
                  <a:srgbClr val="272525"/>
                </a:solidFill>
                <a:latin typeface="Inter" pitchFamily="34" charset="0"/>
                <a:ea typeface="Inter" pitchFamily="34" charset="-122"/>
                <a:cs typeface="Inter" pitchFamily="34" charset="-120"/>
              </a:rPr>
              <a:t>Engage with </a:t>
            </a:r>
            <a:r>
              <a:rPr lang="en-US" sz="1400" b="1" dirty="0">
                <a:solidFill>
                  <a:srgbClr val="272525"/>
                </a:solidFill>
                <a:latin typeface="Inter" pitchFamily="34" charset="0"/>
                <a:ea typeface="Inter" pitchFamily="34" charset="-122"/>
                <a:cs typeface="Inter" pitchFamily="34" charset="-120"/>
              </a:rPr>
              <a:t>AI forums, Kaggle competitions,</a:t>
            </a:r>
            <a:r>
              <a:rPr lang="en-US" sz="1400" dirty="0">
                <a:solidFill>
                  <a:srgbClr val="272525"/>
                </a:solidFill>
                <a:latin typeface="Inter" pitchFamily="34" charset="0"/>
                <a:ea typeface="Inter" pitchFamily="34" charset="-122"/>
                <a:cs typeface="Inter" pitchFamily="34" charset="-120"/>
              </a:rPr>
              <a:t> and developer groups. Learn from others, get feedback on your work, and stay motivated through peer connections.</a:t>
            </a:r>
            <a:endParaRPr lang="en-US" sz="1400" dirty="0"/>
          </a:p>
        </p:txBody>
      </p:sp>
      <p:sp>
        <p:nvSpPr>
          <p:cNvPr id="19" name="Shape 14"/>
          <p:cNvSpPr/>
          <p:nvPr/>
        </p:nvSpPr>
        <p:spPr>
          <a:xfrm>
            <a:off x="7717393" y="2405420"/>
            <a:ext cx="177760" cy="1397198"/>
          </a:xfrm>
          <a:prstGeom prst="roundRect">
            <a:avLst>
              <a:gd name="adj" fmla="val 42010"/>
            </a:avLst>
          </a:prstGeom>
          <a:solidFill>
            <a:srgbClr val="DADBF1"/>
          </a:solidFill>
          <a:ln w="7620">
            <a:solidFill>
              <a:srgbClr val="C0C1D7"/>
            </a:solidFill>
            <a:prstDash val="solid"/>
          </a:ln>
        </p:spPr>
      </p:sp>
      <p:sp>
        <p:nvSpPr>
          <p:cNvPr id="20" name="Shape 15"/>
          <p:cNvSpPr/>
          <p:nvPr/>
        </p:nvSpPr>
        <p:spPr>
          <a:xfrm>
            <a:off x="7539633" y="2288738"/>
            <a:ext cx="533400" cy="533400"/>
          </a:xfrm>
          <a:prstGeom prst="roundRect">
            <a:avLst>
              <a:gd name="adj" fmla="val 85714"/>
            </a:avLst>
          </a:prstGeom>
          <a:solidFill>
            <a:srgbClr val="DADBF1"/>
          </a:solidFill>
          <a:ln w="7620">
            <a:solidFill>
              <a:srgbClr val="C0C1D7"/>
            </a:solidFill>
            <a:prstDash val="solid"/>
          </a:ln>
        </p:spPr>
      </p:sp>
      <p:pic>
        <p:nvPicPr>
          <p:cNvPr id="21"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672983" y="2422088"/>
            <a:ext cx="266700" cy="266700"/>
          </a:xfrm>
          <a:prstGeom prst="rect">
            <a:avLst/>
          </a:prstGeom>
        </p:spPr>
      </p:pic>
      <p:sp>
        <p:nvSpPr>
          <p:cNvPr id="22" name="Text 16"/>
          <p:cNvSpPr/>
          <p:nvPr/>
        </p:nvSpPr>
        <p:spPr>
          <a:xfrm>
            <a:off x="8250793" y="2316480"/>
            <a:ext cx="2539722" cy="277773"/>
          </a:xfrm>
          <a:prstGeom prst="rect">
            <a:avLst/>
          </a:prstGeom>
          <a:noFill/>
          <a:ln/>
        </p:spPr>
        <p:txBody>
          <a:bodyPr wrap="none" lIns="0" tIns="0" rIns="0" bIns="0" rtlCol="0" anchor="t"/>
          <a:lstStyle/>
          <a:p>
            <a:pPr marL="0" indent="0" algn="l">
              <a:lnSpc>
                <a:spcPts val="2150"/>
              </a:lnSpc>
              <a:buNone/>
            </a:pPr>
            <a:r>
              <a:rPr lang="en-US" sz="1750" b="1" dirty="0">
                <a:solidFill>
                  <a:srgbClr val="272525"/>
                </a:solidFill>
                <a:latin typeface="Inter Bold" pitchFamily="34" charset="0"/>
                <a:ea typeface="Inter Bold" pitchFamily="34" charset="-122"/>
                <a:cs typeface="Inter Bold" pitchFamily="34" charset="-120"/>
              </a:rPr>
              <a:t>Specialize Strategically</a:t>
            </a:r>
            <a:endParaRPr lang="en-US" sz="1750" dirty="0"/>
          </a:p>
        </p:txBody>
      </p:sp>
      <p:sp>
        <p:nvSpPr>
          <p:cNvPr id="23" name="Text 17"/>
          <p:cNvSpPr/>
          <p:nvPr/>
        </p:nvSpPr>
        <p:spPr>
          <a:xfrm>
            <a:off x="8250793" y="2772013"/>
            <a:ext cx="5597009" cy="852964"/>
          </a:xfrm>
          <a:prstGeom prst="rect">
            <a:avLst/>
          </a:prstGeom>
          <a:noFill/>
          <a:ln/>
        </p:spPr>
        <p:txBody>
          <a:bodyPr wrap="square" lIns="0" tIns="0" rIns="0" bIns="0" rtlCol="0" anchor="t"/>
          <a:lstStyle/>
          <a:p>
            <a:pPr marL="0" indent="0" algn="l">
              <a:lnSpc>
                <a:spcPts val="2200"/>
              </a:lnSpc>
              <a:buNone/>
            </a:pPr>
            <a:r>
              <a:rPr lang="en-US" sz="1400" dirty="0">
                <a:solidFill>
                  <a:srgbClr val="272525"/>
                </a:solidFill>
                <a:latin typeface="Inter" pitchFamily="34" charset="0"/>
                <a:ea typeface="Inter" pitchFamily="34" charset="-122"/>
                <a:cs typeface="Inter" pitchFamily="34" charset="-120"/>
              </a:rPr>
              <a:t>Focus on specific subfields like </a:t>
            </a:r>
            <a:r>
              <a:rPr lang="en-US" sz="1400" b="1" dirty="0">
                <a:solidFill>
                  <a:srgbClr val="272525"/>
                </a:solidFill>
                <a:latin typeface="Inter" pitchFamily="34" charset="0"/>
                <a:ea typeface="Inter" pitchFamily="34" charset="-122"/>
                <a:cs typeface="Inter" pitchFamily="34" charset="-120"/>
              </a:rPr>
              <a:t>NLP, computer vision,</a:t>
            </a:r>
            <a:r>
              <a:rPr lang="en-US" sz="1400" dirty="0">
                <a:solidFill>
                  <a:srgbClr val="272525"/>
                </a:solidFill>
                <a:latin typeface="Inter" pitchFamily="34" charset="0"/>
                <a:ea typeface="Inter" pitchFamily="34" charset="-122"/>
                <a:cs typeface="Inter" pitchFamily="34" charset="-120"/>
              </a:rPr>
              <a:t> or </a:t>
            </a:r>
            <a:r>
              <a:rPr lang="en-US" sz="1400" b="1" dirty="0">
                <a:solidFill>
                  <a:srgbClr val="272525"/>
                </a:solidFill>
                <a:latin typeface="Inter" pitchFamily="34" charset="0"/>
                <a:ea typeface="Inter" pitchFamily="34" charset="-122"/>
                <a:cs typeface="Inter" pitchFamily="34" charset="-120"/>
              </a:rPr>
              <a:t>reinforcement learning</a:t>
            </a:r>
            <a:r>
              <a:rPr lang="en-US" sz="1400" dirty="0">
                <a:solidFill>
                  <a:srgbClr val="272525"/>
                </a:solidFill>
                <a:latin typeface="Inter" pitchFamily="34" charset="0"/>
                <a:ea typeface="Inter" pitchFamily="34" charset="-122"/>
                <a:cs typeface="Inter" pitchFamily="34" charset="-120"/>
              </a:rPr>
              <a:t>. Deep expertise in one area makes you more valuable than broad surface knowledge.</a:t>
            </a:r>
            <a:endParaRPr lang="en-US" sz="1400" dirty="0"/>
          </a:p>
        </p:txBody>
      </p:sp>
      <p:sp>
        <p:nvSpPr>
          <p:cNvPr id="24" name="Shape 18"/>
          <p:cNvSpPr/>
          <p:nvPr/>
        </p:nvSpPr>
        <p:spPr>
          <a:xfrm>
            <a:off x="7984093" y="4247198"/>
            <a:ext cx="177760" cy="1397198"/>
          </a:xfrm>
          <a:prstGeom prst="roundRect">
            <a:avLst>
              <a:gd name="adj" fmla="val 42010"/>
            </a:avLst>
          </a:prstGeom>
          <a:solidFill>
            <a:srgbClr val="DADBF1"/>
          </a:solidFill>
          <a:ln w="7620">
            <a:solidFill>
              <a:srgbClr val="C0C1D7"/>
            </a:solidFill>
            <a:prstDash val="solid"/>
          </a:ln>
        </p:spPr>
      </p:sp>
      <p:sp>
        <p:nvSpPr>
          <p:cNvPr id="25" name="Shape 19"/>
          <p:cNvSpPr/>
          <p:nvPr/>
        </p:nvSpPr>
        <p:spPr>
          <a:xfrm>
            <a:off x="7806333" y="4130516"/>
            <a:ext cx="533400" cy="533400"/>
          </a:xfrm>
          <a:prstGeom prst="roundRect">
            <a:avLst>
              <a:gd name="adj" fmla="val 85714"/>
            </a:avLst>
          </a:prstGeom>
          <a:solidFill>
            <a:srgbClr val="DADBF1"/>
          </a:solidFill>
          <a:ln w="7620">
            <a:solidFill>
              <a:srgbClr val="C0C1D7"/>
            </a:solidFill>
            <a:prstDash val="solid"/>
          </a:ln>
        </p:spPr>
      </p:sp>
      <p:pic>
        <p:nvPicPr>
          <p:cNvPr id="26" name="Image 4" descr="preencoded.png"/>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939683" y="4263866"/>
            <a:ext cx="266700" cy="266700"/>
          </a:xfrm>
          <a:prstGeom prst="rect">
            <a:avLst/>
          </a:prstGeom>
        </p:spPr>
      </p:pic>
      <p:sp>
        <p:nvSpPr>
          <p:cNvPr id="27" name="Text 20"/>
          <p:cNvSpPr/>
          <p:nvPr/>
        </p:nvSpPr>
        <p:spPr>
          <a:xfrm>
            <a:off x="8517493" y="4158258"/>
            <a:ext cx="2222540" cy="277773"/>
          </a:xfrm>
          <a:prstGeom prst="rect">
            <a:avLst/>
          </a:prstGeom>
          <a:noFill/>
          <a:ln/>
        </p:spPr>
        <p:txBody>
          <a:bodyPr wrap="none" lIns="0" tIns="0" rIns="0" bIns="0" rtlCol="0" anchor="t"/>
          <a:lstStyle/>
          <a:p>
            <a:pPr marL="0" indent="0" algn="l">
              <a:lnSpc>
                <a:spcPts val="2150"/>
              </a:lnSpc>
              <a:buNone/>
            </a:pPr>
            <a:r>
              <a:rPr lang="en-US" sz="1750" b="1" dirty="0">
                <a:solidFill>
                  <a:srgbClr val="272525"/>
                </a:solidFill>
                <a:latin typeface="Inter Bold" pitchFamily="34" charset="0"/>
                <a:ea typeface="Inter Bold" pitchFamily="34" charset="-122"/>
                <a:cs typeface="Inter Bold" pitchFamily="34" charset="-120"/>
              </a:rPr>
              <a:t>Get Certified</a:t>
            </a:r>
            <a:endParaRPr lang="en-US" sz="1750" dirty="0"/>
          </a:p>
        </p:txBody>
      </p:sp>
      <p:sp>
        <p:nvSpPr>
          <p:cNvPr id="28" name="Text 21"/>
          <p:cNvSpPr/>
          <p:nvPr/>
        </p:nvSpPr>
        <p:spPr>
          <a:xfrm>
            <a:off x="8517493" y="4613791"/>
            <a:ext cx="5330309" cy="852964"/>
          </a:xfrm>
          <a:prstGeom prst="rect">
            <a:avLst/>
          </a:prstGeom>
          <a:noFill/>
          <a:ln/>
        </p:spPr>
        <p:txBody>
          <a:bodyPr wrap="square" lIns="0" tIns="0" rIns="0" bIns="0" rtlCol="0" anchor="t"/>
          <a:lstStyle/>
          <a:p>
            <a:pPr marL="0" indent="0" algn="l">
              <a:lnSpc>
                <a:spcPts val="2200"/>
              </a:lnSpc>
              <a:buNone/>
            </a:pPr>
            <a:r>
              <a:rPr lang="en-US" sz="1400" dirty="0">
                <a:solidFill>
                  <a:srgbClr val="272525"/>
                </a:solidFill>
                <a:latin typeface="Inter" pitchFamily="34" charset="0"/>
                <a:ea typeface="Inter" pitchFamily="34" charset="-122"/>
                <a:cs typeface="Inter" pitchFamily="34" charset="-120"/>
              </a:rPr>
              <a:t>Earn </a:t>
            </a:r>
            <a:r>
              <a:rPr lang="en-US" sz="1400" b="1" dirty="0">
                <a:solidFill>
                  <a:srgbClr val="272525"/>
                </a:solidFill>
                <a:latin typeface="Inter" pitchFamily="34" charset="0"/>
                <a:ea typeface="Inter" pitchFamily="34" charset="-122"/>
                <a:cs typeface="Inter" pitchFamily="34" charset="-120"/>
              </a:rPr>
              <a:t>recognized AI certifications</a:t>
            </a:r>
            <a:r>
              <a:rPr lang="en-US" sz="1400" dirty="0">
                <a:solidFill>
                  <a:srgbClr val="272525"/>
                </a:solidFill>
                <a:latin typeface="Inter" pitchFamily="34" charset="0"/>
                <a:ea typeface="Inter" pitchFamily="34" charset="-122"/>
                <a:cs typeface="Inter" pitchFamily="34" charset="-120"/>
              </a:rPr>
              <a:t> from platforms like Coursera, Google, or AWS. Certifications validate your skills and enhance your credibility with employers.</a:t>
            </a:r>
            <a:endParaRPr lang="en-US" sz="1400" dirty="0"/>
          </a:p>
        </p:txBody>
      </p:sp>
      <p:sp>
        <p:nvSpPr>
          <p:cNvPr id="29" name="Shape 22"/>
          <p:cNvSpPr/>
          <p:nvPr/>
        </p:nvSpPr>
        <p:spPr>
          <a:xfrm>
            <a:off x="8250793" y="6088975"/>
            <a:ext cx="177760" cy="1397198"/>
          </a:xfrm>
          <a:prstGeom prst="roundRect">
            <a:avLst>
              <a:gd name="adj" fmla="val 42010"/>
            </a:avLst>
          </a:prstGeom>
          <a:solidFill>
            <a:srgbClr val="DADBF1"/>
          </a:solidFill>
          <a:ln w="7620">
            <a:solidFill>
              <a:srgbClr val="C0C1D7"/>
            </a:solidFill>
            <a:prstDash val="solid"/>
          </a:ln>
        </p:spPr>
      </p:sp>
      <p:sp>
        <p:nvSpPr>
          <p:cNvPr id="30" name="Shape 23"/>
          <p:cNvSpPr/>
          <p:nvPr/>
        </p:nvSpPr>
        <p:spPr>
          <a:xfrm>
            <a:off x="8073033" y="5972294"/>
            <a:ext cx="533400" cy="533400"/>
          </a:xfrm>
          <a:prstGeom prst="roundRect">
            <a:avLst>
              <a:gd name="adj" fmla="val 85714"/>
            </a:avLst>
          </a:prstGeom>
          <a:solidFill>
            <a:srgbClr val="DADBF1"/>
          </a:solidFill>
          <a:ln w="7620">
            <a:solidFill>
              <a:srgbClr val="C0C1D7"/>
            </a:solidFill>
            <a:prstDash val="solid"/>
          </a:ln>
        </p:spPr>
      </p:sp>
      <p:pic>
        <p:nvPicPr>
          <p:cNvPr id="31" name="Image 5" descr="preencoded.png"/>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8206383" y="6105644"/>
            <a:ext cx="266700" cy="266700"/>
          </a:xfrm>
          <a:prstGeom prst="rect">
            <a:avLst/>
          </a:prstGeom>
        </p:spPr>
      </p:pic>
      <p:sp>
        <p:nvSpPr>
          <p:cNvPr id="32" name="Text 24"/>
          <p:cNvSpPr/>
          <p:nvPr/>
        </p:nvSpPr>
        <p:spPr>
          <a:xfrm>
            <a:off x="8784193" y="6000036"/>
            <a:ext cx="2222540" cy="277773"/>
          </a:xfrm>
          <a:prstGeom prst="rect">
            <a:avLst/>
          </a:prstGeom>
          <a:noFill/>
          <a:ln/>
        </p:spPr>
        <p:txBody>
          <a:bodyPr wrap="none" lIns="0" tIns="0" rIns="0" bIns="0" rtlCol="0" anchor="t"/>
          <a:lstStyle/>
          <a:p>
            <a:pPr marL="0" indent="0" algn="l">
              <a:lnSpc>
                <a:spcPts val="2150"/>
              </a:lnSpc>
              <a:buNone/>
            </a:pPr>
            <a:r>
              <a:rPr lang="en-US" sz="1750" b="1" dirty="0">
                <a:solidFill>
                  <a:srgbClr val="272525"/>
                </a:solidFill>
                <a:latin typeface="Inter Bold" pitchFamily="34" charset="0"/>
                <a:ea typeface="Inter Bold" pitchFamily="34" charset="-122"/>
                <a:cs typeface="Inter Bold" pitchFamily="34" charset="-120"/>
              </a:rPr>
              <a:t>Collaborate Widely</a:t>
            </a:r>
            <a:endParaRPr lang="en-US" sz="1750" dirty="0"/>
          </a:p>
        </p:txBody>
      </p:sp>
      <p:sp>
        <p:nvSpPr>
          <p:cNvPr id="33" name="Text 25"/>
          <p:cNvSpPr/>
          <p:nvPr/>
        </p:nvSpPr>
        <p:spPr>
          <a:xfrm>
            <a:off x="8784193" y="6455569"/>
            <a:ext cx="5063609" cy="852964"/>
          </a:xfrm>
          <a:prstGeom prst="rect">
            <a:avLst/>
          </a:prstGeom>
          <a:noFill/>
          <a:ln/>
        </p:spPr>
        <p:txBody>
          <a:bodyPr wrap="square" lIns="0" tIns="0" rIns="0" bIns="0" rtlCol="0" anchor="t"/>
          <a:lstStyle/>
          <a:p>
            <a:pPr marL="0" indent="0" algn="l">
              <a:lnSpc>
                <a:spcPts val="2200"/>
              </a:lnSpc>
              <a:buNone/>
            </a:pPr>
            <a:r>
              <a:rPr lang="en-US" sz="1400" dirty="0">
                <a:solidFill>
                  <a:srgbClr val="272525"/>
                </a:solidFill>
                <a:latin typeface="Inter" pitchFamily="34" charset="0"/>
                <a:ea typeface="Inter" pitchFamily="34" charset="-122"/>
                <a:cs typeface="Inter" pitchFamily="34" charset="-120"/>
              </a:rPr>
              <a:t>Work with </a:t>
            </a:r>
            <a:r>
              <a:rPr lang="en-US" sz="1400" b="1" dirty="0">
                <a:solidFill>
                  <a:srgbClr val="272525"/>
                </a:solidFill>
                <a:latin typeface="Inter" pitchFamily="34" charset="0"/>
                <a:ea typeface="Inter" pitchFamily="34" charset="-122"/>
                <a:cs typeface="Inter" pitchFamily="34" charset="-120"/>
              </a:rPr>
              <a:t>cross-functional teams</a:t>
            </a:r>
            <a:r>
              <a:rPr lang="en-US" sz="1400" dirty="0">
                <a:solidFill>
                  <a:srgbClr val="272525"/>
                </a:solidFill>
                <a:latin typeface="Inter" pitchFamily="34" charset="0"/>
                <a:ea typeface="Inter" pitchFamily="34" charset="-122"/>
                <a:cs typeface="Inter" pitchFamily="34" charset="-120"/>
              </a:rPr>
              <a:t> including designers, product managers, and business analysts. Diverse experience makes you a well-rounded developer.</a:t>
            </a:r>
            <a:endParaRPr lang="en-US" sz="1400" dirty="0"/>
          </a:p>
        </p:txBody>
      </p:sp>
      <mc:AlternateContent xmlns:mc="http://schemas.openxmlformats.org/markup-compatibility/2006">
        <mc:Choice xmlns:p14="http://schemas.microsoft.com/office/powerpoint/2010/main" Requires="p14">
          <p:contentPart p14:bwMode="auto" r:id="rId15">
            <p14:nvContentPartPr>
              <p14:cNvPr id="34" name="Ink 33">
                <a:extLst>
                  <a:ext uri="{FF2B5EF4-FFF2-40B4-BE49-F238E27FC236}">
                    <a16:creationId xmlns:a16="http://schemas.microsoft.com/office/drawing/2014/main" id="{9EBDD7E2-D362-06CF-2863-E224A3BAAD75}"/>
                  </a:ext>
                </a:extLst>
              </p14:cNvPr>
              <p14:cNvContentPartPr/>
              <p14:nvPr/>
            </p14:nvContentPartPr>
            <p14:xfrm>
              <a:off x="12803930" y="7784090"/>
              <a:ext cx="1622160" cy="306720"/>
            </p14:xfrm>
          </p:contentPart>
        </mc:Choice>
        <mc:Fallback>
          <p:pic>
            <p:nvPicPr>
              <p:cNvPr id="34" name="Ink 33">
                <a:extLst>
                  <a:ext uri="{FF2B5EF4-FFF2-40B4-BE49-F238E27FC236}">
                    <a16:creationId xmlns:a16="http://schemas.microsoft.com/office/drawing/2014/main" id="{9EBDD7E2-D362-06CF-2863-E224A3BAAD75}"/>
                  </a:ext>
                </a:extLst>
              </p:cNvPr>
              <p:cNvPicPr/>
              <p:nvPr/>
            </p:nvPicPr>
            <p:blipFill>
              <a:blip r:embed="rId16"/>
              <a:stretch>
                <a:fillRect/>
              </a:stretch>
            </p:blipFill>
            <p:spPr>
              <a:xfrm>
                <a:off x="12741290" y="7721450"/>
                <a:ext cx="1747800" cy="432360"/>
              </a:xfrm>
              <a:prstGeom prst="rect">
                <a:avLst/>
              </a:prstGeom>
            </p:spPr>
          </p:pic>
        </mc:Fallback>
      </mc:AlternateContent>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85813" y="633651"/>
            <a:ext cx="6489025" cy="429816"/>
          </a:xfrm>
          <a:prstGeom prst="rect">
            <a:avLst/>
          </a:prstGeom>
          <a:noFill/>
          <a:ln/>
        </p:spPr>
        <p:txBody>
          <a:bodyPr wrap="none" lIns="0" tIns="0" rIns="0" bIns="0" rtlCol="0" anchor="t"/>
          <a:lstStyle/>
          <a:p>
            <a:pPr marL="0" indent="0" algn="l">
              <a:lnSpc>
                <a:spcPts val="3350"/>
              </a:lnSpc>
              <a:buNone/>
            </a:pPr>
            <a:r>
              <a:rPr lang="en-US" sz="2700" b="1" dirty="0">
                <a:solidFill>
                  <a:srgbClr val="000000"/>
                </a:solidFill>
                <a:latin typeface="Inter Bold" pitchFamily="34" charset="0"/>
                <a:ea typeface="Inter Bold" pitchFamily="34" charset="-122"/>
                <a:cs typeface="Inter Bold" pitchFamily="34" charset="-120"/>
              </a:rPr>
              <a:t>Roadmap to Becoming an AI Developer</a:t>
            </a:r>
            <a:endParaRPr lang="en-US" sz="2700" dirty="0"/>
          </a:p>
        </p:txBody>
      </p:sp>
      <p:sp>
        <p:nvSpPr>
          <p:cNvPr id="3" name="Text 1"/>
          <p:cNvSpPr/>
          <p:nvPr/>
        </p:nvSpPr>
        <p:spPr>
          <a:xfrm>
            <a:off x="785813" y="1338501"/>
            <a:ext cx="13058775" cy="220028"/>
          </a:xfrm>
          <a:prstGeom prst="rect">
            <a:avLst/>
          </a:prstGeom>
          <a:noFill/>
          <a:ln/>
        </p:spPr>
        <p:txBody>
          <a:bodyPr wrap="none" lIns="0" tIns="0" rIns="0" bIns="0" rtlCol="0" anchor="t"/>
          <a:lstStyle/>
          <a:p>
            <a:pPr marL="0" indent="0" algn="l">
              <a:lnSpc>
                <a:spcPts val="1700"/>
              </a:lnSpc>
              <a:buNone/>
            </a:pPr>
            <a:r>
              <a:rPr lang="en-US" sz="1050" dirty="0">
                <a:solidFill>
                  <a:srgbClr val="272525"/>
                </a:solidFill>
                <a:latin typeface="Inter" pitchFamily="34" charset="0"/>
                <a:ea typeface="Inter" pitchFamily="34" charset="-122"/>
                <a:cs typeface="Inter" pitchFamily="34" charset="-120"/>
              </a:rPr>
              <a:t>Follow this structured path to transform from beginner to job-ready AI developer. Each phase builds upon the previous, creating a solid foundation for your career:</a:t>
            </a:r>
            <a:endParaRPr lang="en-US" sz="1050" dirty="0"/>
          </a:p>
        </p:txBody>
      </p:sp>
      <p:pic>
        <p:nvPicPr>
          <p:cNvPr id="4" name="Image 0" descr="preencoded.png"/>
          <p:cNvPicPr>
            <a:picLocks noChangeAspect="1"/>
          </p:cNvPicPr>
          <p:nvPr/>
        </p:nvPicPr>
        <p:blipFill>
          <a:blip r:embed="rId3"/>
          <a:stretch>
            <a:fillRect/>
          </a:stretch>
        </p:blipFill>
        <p:spPr>
          <a:xfrm>
            <a:off x="785813" y="1713190"/>
            <a:ext cx="687586" cy="825103"/>
          </a:xfrm>
          <a:prstGeom prst="rect">
            <a:avLst/>
          </a:prstGeom>
        </p:spPr>
      </p:pic>
      <p:sp>
        <p:nvSpPr>
          <p:cNvPr id="5" name="Text 2"/>
          <p:cNvSpPr/>
          <p:nvPr/>
        </p:nvSpPr>
        <p:spPr>
          <a:xfrm>
            <a:off x="1610916" y="1850708"/>
            <a:ext cx="3362682" cy="214908"/>
          </a:xfrm>
          <a:prstGeom prst="rect">
            <a:avLst/>
          </a:prstGeom>
          <a:noFill/>
          <a:ln/>
        </p:spPr>
        <p:txBody>
          <a:bodyPr wrap="none" lIns="0" tIns="0" rIns="0" bIns="0" rtlCol="0" anchor="t"/>
          <a:lstStyle/>
          <a:p>
            <a:pPr marL="0" indent="0" algn="l">
              <a:lnSpc>
                <a:spcPts val="1650"/>
              </a:lnSpc>
              <a:buNone/>
            </a:pPr>
            <a:r>
              <a:rPr lang="en-US" sz="1350" b="1" dirty="0">
                <a:solidFill>
                  <a:srgbClr val="272525"/>
                </a:solidFill>
                <a:latin typeface="Inter Bold" pitchFamily="34" charset="0"/>
                <a:ea typeface="Inter Bold" pitchFamily="34" charset="-122"/>
                <a:cs typeface="Inter Bold" pitchFamily="34" charset="-120"/>
              </a:rPr>
              <a:t>Learn Programming &amp; Math Foundations</a:t>
            </a:r>
            <a:endParaRPr lang="en-US" sz="1350" dirty="0"/>
          </a:p>
        </p:txBody>
      </p:sp>
      <p:sp>
        <p:nvSpPr>
          <p:cNvPr id="6" name="Text 3"/>
          <p:cNvSpPr/>
          <p:nvPr/>
        </p:nvSpPr>
        <p:spPr>
          <a:xfrm>
            <a:off x="1610916" y="2148126"/>
            <a:ext cx="12233672" cy="220028"/>
          </a:xfrm>
          <a:prstGeom prst="rect">
            <a:avLst/>
          </a:prstGeom>
          <a:noFill/>
          <a:ln/>
        </p:spPr>
        <p:txBody>
          <a:bodyPr wrap="none" lIns="0" tIns="0" rIns="0" bIns="0" rtlCol="0" anchor="t"/>
          <a:lstStyle/>
          <a:p>
            <a:pPr marL="0" indent="0" algn="l">
              <a:lnSpc>
                <a:spcPts val="1700"/>
              </a:lnSpc>
              <a:buNone/>
            </a:pPr>
            <a:r>
              <a:rPr lang="en-US" sz="1050" b="1" dirty="0">
                <a:solidFill>
                  <a:srgbClr val="272525"/>
                </a:solidFill>
                <a:latin typeface="Inter" pitchFamily="34" charset="0"/>
                <a:ea typeface="Inter" pitchFamily="34" charset="-122"/>
                <a:cs typeface="Inter" pitchFamily="34" charset="-120"/>
              </a:rPr>
              <a:t>Timeline: 3 months</a:t>
            </a:r>
            <a:r>
              <a:rPr lang="en-US" sz="1050" dirty="0">
                <a:solidFill>
                  <a:srgbClr val="272525"/>
                </a:solidFill>
                <a:latin typeface="Inter" pitchFamily="34" charset="0"/>
                <a:ea typeface="Inter" pitchFamily="34" charset="-122"/>
                <a:cs typeface="Inter" pitchFamily="34" charset="-120"/>
              </a:rPr>
              <a:t> | Master Python and Java basics. Build strong foundations in linear algebra, probability, statistics, and calculus. These are your essential tools.</a:t>
            </a:r>
            <a:endParaRPr lang="en-US" sz="1050" dirty="0"/>
          </a:p>
        </p:txBody>
      </p:sp>
      <p:pic>
        <p:nvPicPr>
          <p:cNvPr id="7" name="Image 1" descr="preencoded.png"/>
          <p:cNvPicPr>
            <a:picLocks noChangeAspect="1"/>
          </p:cNvPicPr>
          <p:nvPr/>
        </p:nvPicPr>
        <p:blipFill>
          <a:blip r:embed="rId4"/>
          <a:stretch>
            <a:fillRect/>
          </a:stretch>
        </p:blipFill>
        <p:spPr>
          <a:xfrm>
            <a:off x="785813" y="2538293"/>
            <a:ext cx="687586" cy="825103"/>
          </a:xfrm>
          <a:prstGeom prst="rect">
            <a:avLst/>
          </a:prstGeom>
        </p:spPr>
      </p:pic>
      <p:sp>
        <p:nvSpPr>
          <p:cNvPr id="8" name="Text 4"/>
          <p:cNvSpPr/>
          <p:nvPr/>
        </p:nvSpPr>
        <p:spPr>
          <a:xfrm>
            <a:off x="1610916" y="2675811"/>
            <a:ext cx="2097762" cy="214908"/>
          </a:xfrm>
          <a:prstGeom prst="rect">
            <a:avLst/>
          </a:prstGeom>
          <a:noFill/>
          <a:ln/>
        </p:spPr>
        <p:txBody>
          <a:bodyPr wrap="none" lIns="0" tIns="0" rIns="0" bIns="0" rtlCol="0" anchor="t"/>
          <a:lstStyle/>
          <a:p>
            <a:pPr marL="0" indent="0" algn="l">
              <a:lnSpc>
                <a:spcPts val="1650"/>
              </a:lnSpc>
              <a:buNone/>
            </a:pPr>
            <a:r>
              <a:rPr lang="en-US" sz="1350" b="1" dirty="0">
                <a:solidFill>
                  <a:srgbClr val="272525"/>
                </a:solidFill>
                <a:latin typeface="Inter Bold" pitchFamily="34" charset="0"/>
                <a:ea typeface="Inter Bold" pitchFamily="34" charset="-122"/>
                <a:cs typeface="Inter Bold" pitchFamily="34" charset="-120"/>
              </a:rPr>
              <a:t>Master Core AI Concepts</a:t>
            </a:r>
            <a:endParaRPr lang="en-US" sz="1350" dirty="0"/>
          </a:p>
        </p:txBody>
      </p:sp>
      <p:sp>
        <p:nvSpPr>
          <p:cNvPr id="9" name="Text 5"/>
          <p:cNvSpPr/>
          <p:nvPr/>
        </p:nvSpPr>
        <p:spPr>
          <a:xfrm>
            <a:off x="1610916" y="2973229"/>
            <a:ext cx="12233672" cy="220028"/>
          </a:xfrm>
          <a:prstGeom prst="rect">
            <a:avLst/>
          </a:prstGeom>
          <a:noFill/>
          <a:ln/>
        </p:spPr>
        <p:txBody>
          <a:bodyPr wrap="none" lIns="0" tIns="0" rIns="0" bIns="0" rtlCol="0" anchor="t"/>
          <a:lstStyle/>
          <a:p>
            <a:pPr marL="0" indent="0" algn="l">
              <a:lnSpc>
                <a:spcPts val="1700"/>
              </a:lnSpc>
              <a:buNone/>
            </a:pPr>
            <a:r>
              <a:rPr lang="en-US" sz="1050" b="1" dirty="0">
                <a:solidFill>
                  <a:srgbClr val="272525"/>
                </a:solidFill>
                <a:latin typeface="Inter" pitchFamily="34" charset="0"/>
                <a:ea typeface="Inter" pitchFamily="34" charset="-122"/>
                <a:cs typeface="Inter" pitchFamily="34" charset="-120"/>
              </a:rPr>
              <a:t>Timeline: 3 months</a:t>
            </a:r>
            <a:r>
              <a:rPr lang="en-US" sz="1050" dirty="0">
                <a:solidFill>
                  <a:srgbClr val="272525"/>
                </a:solidFill>
                <a:latin typeface="Inter" pitchFamily="34" charset="0"/>
                <a:ea typeface="Inter" pitchFamily="34" charset="-122"/>
                <a:cs typeface="Inter" pitchFamily="34" charset="-120"/>
              </a:rPr>
              <a:t> | Study machine learning algorithms, deep learning architectures, NLP techniques, and computer vision fundamentals. Take structured courses and complete exercises.</a:t>
            </a:r>
            <a:endParaRPr lang="en-US" sz="1050" dirty="0"/>
          </a:p>
        </p:txBody>
      </p:sp>
      <p:pic>
        <p:nvPicPr>
          <p:cNvPr id="10" name="Image 2" descr="preencoded.png"/>
          <p:cNvPicPr>
            <a:picLocks noChangeAspect="1"/>
          </p:cNvPicPr>
          <p:nvPr/>
        </p:nvPicPr>
        <p:blipFill>
          <a:blip r:embed="rId5"/>
          <a:stretch>
            <a:fillRect/>
          </a:stretch>
        </p:blipFill>
        <p:spPr>
          <a:xfrm>
            <a:off x="785813" y="3363397"/>
            <a:ext cx="687586" cy="825103"/>
          </a:xfrm>
          <a:prstGeom prst="rect">
            <a:avLst/>
          </a:prstGeom>
        </p:spPr>
      </p:pic>
      <p:sp>
        <p:nvSpPr>
          <p:cNvPr id="11" name="Text 6"/>
          <p:cNvSpPr/>
          <p:nvPr/>
        </p:nvSpPr>
        <p:spPr>
          <a:xfrm>
            <a:off x="1610916" y="3500914"/>
            <a:ext cx="2146697" cy="214908"/>
          </a:xfrm>
          <a:prstGeom prst="rect">
            <a:avLst/>
          </a:prstGeom>
          <a:noFill/>
          <a:ln/>
        </p:spPr>
        <p:txBody>
          <a:bodyPr wrap="none" lIns="0" tIns="0" rIns="0" bIns="0" rtlCol="0" anchor="t"/>
          <a:lstStyle/>
          <a:p>
            <a:pPr marL="0" indent="0" algn="l">
              <a:lnSpc>
                <a:spcPts val="1650"/>
              </a:lnSpc>
              <a:buNone/>
            </a:pPr>
            <a:r>
              <a:rPr lang="en-US" sz="1350" b="1" dirty="0">
                <a:solidFill>
                  <a:srgbClr val="272525"/>
                </a:solidFill>
                <a:latin typeface="Inter Bold" pitchFamily="34" charset="0"/>
                <a:ea typeface="Inter Bold" pitchFamily="34" charset="-122"/>
                <a:cs typeface="Inter Bold" pitchFamily="34" charset="-120"/>
              </a:rPr>
              <a:t>Gain Practical Experience</a:t>
            </a:r>
            <a:endParaRPr lang="en-US" sz="1350" dirty="0"/>
          </a:p>
        </p:txBody>
      </p:sp>
      <p:sp>
        <p:nvSpPr>
          <p:cNvPr id="12" name="Text 7"/>
          <p:cNvSpPr/>
          <p:nvPr/>
        </p:nvSpPr>
        <p:spPr>
          <a:xfrm>
            <a:off x="1610916" y="3798332"/>
            <a:ext cx="12233672" cy="220028"/>
          </a:xfrm>
          <a:prstGeom prst="rect">
            <a:avLst/>
          </a:prstGeom>
          <a:noFill/>
          <a:ln/>
        </p:spPr>
        <p:txBody>
          <a:bodyPr wrap="none" lIns="0" tIns="0" rIns="0" bIns="0" rtlCol="0" anchor="t"/>
          <a:lstStyle/>
          <a:p>
            <a:pPr marL="0" indent="0" algn="l">
              <a:lnSpc>
                <a:spcPts val="1700"/>
              </a:lnSpc>
              <a:buNone/>
            </a:pPr>
            <a:r>
              <a:rPr lang="en-US" sz="1050" b="1" dirty="0">
                <a:solidFill>
                  <a:srgbClr val="272525"/>
                </a:solidFill>
                <a:latin typeface="Inter" pitchFamily="34" charset="0"/>
                <a:ea typeface="Inter" pitchFamily="34" charset="-122"/>
                <a:cs typeface="Inter" pitchFamily="34" charset="-120"/>
              </a:rPr>
              <a:t>Timeline: Ongoing</a:t>
            </a:r>
            <a:r>
              <a:rPr lang="en-US" sz="1050" dirty="0">
                <a:solidFill>
                  <a:srgbClr val="272525"/>
                </a:solidFill>
                <a:latin typeface="Inter" pitchFamily="34" charset="0"/>
                <a:ea typeface="Inter" pitchFamily="34" charset="-122"/>
                <a:cs typeface="Inter" pitchFamily="34" charset="-120"/>
              </a:rPr>
              <a:t> | Build projects using TensorFlow and PyTorch. Participate in Kaggle competitions. Apply your knowledge to real datasets and problems.</a:t>
            </a:r>
            <a:endParaRPr lang="en-US" sz="1050" dirty="0"/>
          </a:p>
        </p:txBody>
      </p:sp>
      <p:pic>
        <p:nvPicPr>
          <p:cNvPr id="13" name="Image 3" descr="preencoded.png"/>
          <p:cNvPicPr>
            <a:picLocks noChangeAspect="1"/>
          </p:cNvPicPr>
          <p:nvPr/>
        </p:nvPicPr>
        <p:blipFill>
          <a:blip r:embed="rId6"/>
          <a:stretch>
            <a:fillRect/>
          </a:stretch>
        </p:blipFill>
        <p:spPr>
          <a:xfrm>
            <a:off x="785813" y="4188500"/>
            <a:ext cx="687586" cy="825103"/>
          </a:xfrm>
          <a:prstGeom prst="rect">
            <a:avLst/>
          </a:prstGeom>
        </p:spPr>
      </p:pic>
      <p:sp>
        <p:nvSpPr>
          <p:cNvPr id="14" name="Text 8"/>
          <p:cNvSpPr/>
          <p:nvPr/>
        </p:nvSpPr>
        <p:spPr>
          <a:xfrm>
            <a:off x="1610916" y="4326017"/>
            <a:ext cx="2722364" cy="214908"/>
          </a:xfrm>
          <a:prstGeom prst="rect">
            <a:avLst/>
          </a:prstGeom>
          <a:noFill/>
          <a:ln/>
        </p:spPr>
        <p:txBody>
          <a:bodyPr wrap="none" lIns="0" tIns="0" rIns="0" bIns="0" rtlCol="0" anchor="t"/>
          <a:lstStyle/>
          <a:p>
            <a:pPr marL="0" indent="0" algn="l">
              <a:lnSpc>
                <a:spcPts val="1650"/>
              </a:lnSpc>
              <a:buNone/>
            </a:pPr>
            <a:r>
              <a:rPr lang="en-US" sz="1350" b="1" dirty="0">
                <a:solidFill>
                  <a:srgbClr val="272525"/>
                </a:solidFill>
                <a:latin typeface="Inter Bold" pitchFamily="34" charset="0"/>
                <a:ea typeface="Inter Bold" pitchFamily="34" charset="-122"/>
                <a:cs typeface="Inter Bold" pitchFamily="34" charset="-120"/>
              </a:rPr>
              <a:t>Learn Deployment &amp; Cloud Tools</a:t>
            </a:r>
            <a:endParaRPr lang="en-US" sz="1350" dirty="0"/>
          </a:p>
        </p:txBody>
      </p:sp>
      <p:sp>
        <p:nvSpPr>
          <p:cNvPr id="15" name="Text 9"/>
          <p:cNvSpPr/>
          <p:nvPr/>
        </p:nvSpPr>
        <p:spPr>
          <a:xfrm>
            <a:off x="1610916" y="4623435"/>
            <a:ext cx="12233672" cy="220028"/>
          </a:xfrm>
          <a:prstGeom prst="rect">
            <a:avLst/>
          </a:prstGeom>
          <a:noFill/>
          <a:ln/>
        </p:spPr>
        <p:txBody>
          <a:bodyPr wrap="none" lIns="0" tIns="0" rIns="0" bIns="0" rtlCol="0" anchor="t"/>
          <a:lstStyle/>
          <a:p>
            <a:pPr marL="0" indent="0" algn="l">
              <a:lnSpc>
                <a:spcPts val="1700"/>
              </a:lnSpc>
              <a:buNone/>
            </a:pPr>
            <a:r>
              <a:rPr lang="en-US" sz="1050" b="1" dirty="0">
                <a:solidFill>
                  <a:srgbClr val="272525"/>
                </a:solidFill>
                <a:latin typeface="Inter" pitchFamily="34" charset="0"/>
                <a:ea typeface="Inter" pitchFamily="34" charset="-122"/>
                <a:cs typeface="Inter" pitchFamily="34" charset="-120"/>
              </a:rPr>
              <a:t>Timeline: 2 months</a:t>
            </a:r>
            <a:r>
              <a:rPr lang="en-US" sz="1050" dirty="0">
                <a:solidFill>
                  <a:srgbClr val="272525"/>
                </a:solidFill>
                <a:latin typeface="Inter" pitchFamily="34" charset="0"/>
                <a:ea typeface="Inter" pitchFamily="34" charset="-122"/>
                <a:cs typeface="Inter" pitchFamily="34" charset="-120"/>
              </a:rPr>
              <a:t> | Master Docker for containerization, Flask for API development, and AWS or Google Cloud Platform for scalable model deployment.</a:t>
            </a:r>
            <a:endParaRPr lang="en-US" sz="1050" dirty="0"/>
          </a:p>
        </p:txBody>
      </p:sp>
      <p:pic>
        <p:nvPicPr>
          <p:cNvPr id="16" name="Image 4" descr="preencoded.png"/>
          <p:cNvPicPr>
            <a:picLocks noChangeAspect="1"/>
          </p:cNvPicPr>
          <p:nvPr/>
        </p:nvPicPr>
        <p:blipFill>
          <a:blip r:embed="rId7"/>
          <a:stretch>
            <a:fillRect/>
          </a:stretch>
        </p:blipFill>
        <p:spPr>
          <a:xfrm>
            <a:off x="785813" y="5013603"/>
            <a:ext cx="687586" cy="825103"/>
          </a:xfrm>
          <a:prstGeom prst="rect">
            <a:avLst/>
          </a:prstGeom>
        </p:spPr>
      </p:pic>
      <p:sp>
        <p:nvSpPr>
          <p:cNvPr id="17" name="Text 10"/>
          <p:cNvSpPr/>
          <p:nvPr/>
        </p:nvSpPr>
        <p:spPr>
          <a:xfrm>
            <a:off x="1610916" y="5151120"/>
            <a:ext cx="2095143" cy="214908"/>
          </a:xfrm>
          <a:prstGeom prst="rect">
            <a:avLst/>
          </a:prstGeom>
          <a:noFill/>
          <a:ln/>
        </p:spPr>
        <p:txBody>
          <a:bodyPr wrap="none" lIns="0" tIns="0" rIns="0" bIns="0" rtlCol="0" anchor="t"/>
          <a:lstStyle/>
          <a:p>
            <a:pPr marL="0" indent="0" algn="l">
              <a:lnSpc>
                <a:spcPts val="1650"/>
              </a:lnSpc>
              <a:buNone/>
            </a:pPr>
            <a:r>
              <a:rPr lang="en-US" sz="1350" b="1" dirty="0">
                <a:solidFill>
                  <a:srgbClr val="272525"/>
                </a:solidFill>
                <a:latin typeface="Inter Bold" pitchFamily="34" charset="0"/>
                <a:ea typeface="Inter Bold" pitchFamily="34" charset="-122"/>
                <a:cs typeface="Inter Bold" pitchFamily="34" charset="-120"/>
              </a:rPr>
              <a:t>Build Portfolio &amp; Network</a:t>
            </a:r>
            <a:endParaRPr lang="en-US" sz="1350" dirty="0"/>
          </a:p>
        </p:txBody>
      </p:sp>
      <p:sp>
        <p:nvSpPr>
          <p:cNvPr id="18" name="Text 11"/>
          <p:cNvSpPr/>
          <p:nvPr/>
        </p:nvSpPr>
        <p:spPr>
          <a:xfrm>
            <a:off x="1610916" y="5448538"/>
            <a:ext cx="12233672" cy="220028"/>
          </a:xfrm>
          <a:prstGeom prst="rect">
            <a:avLst/>
          </a:prstGeom>
          <a:noFill/>
          <a:ln/>
        </p:spPr>
        <p:txBody>
          <a:bodyPr wrap="none" lIns="0" tIns="0" rIns="0" bIns="0" rtlCol="0" anchor="t"/>
          <a:lstStyle/>
          <a:p>
            <a:pPr marL="0" indent="0" algn="l">
              <a:lnSpc>
                <a:spcPts val="1700"/>
              </a:lnSpc>
              <a:buNone/>
            </a:pPr>
            <a:r>
              <a:rPr lang="en-US" sz="1050" b="1" dirty="0">
                <a:solidFill>
                  <a:srgbClr val="272525"/>
                </a:solidFill>
                <a:latin typeface="Inter" pitchFamily="34" charset="0"/>
                <a:ea typeface="Inter" pitchFamily="34" charset="-122"/>
                <a:cs typeface="Inter" pitchFamily="34" charset="-120"/>
              </a:rPr>
              <a:t>Timeline: Ongoing</a:t>
            </a:r>
            <a:r>
              <a:rPr lang="en-US" sz="1050" dirty="0">
                <a:solidFill>
                  <a:srgbClr val="272525"/>
                </a:solidFill>
                <a:latin typeface="Inter" pitchFamily="34" charset="0"/>
                <a:ea typeface="Inter" pitchFamily="34" charset="-122"/>
                <a:cs typeface="Inter" pitchFamily="34" charset="-120"/>
              </a:rPr>
              <a:t> | Showcase your best projects on GitHub with clear documentation. Connect with AI professionals on LinkedIn. Attend meetups and conferences.</a:t>
            </a:r>
            <a:endParaRPr lang="en-US" sz="1050" dirty="0"/>
          </a:p>
        </p:txBody>
      </p:sp>
      <p:pic>
        <p:nvPicPr>
          <p:cNvPr id="19" name="Image 5" descr="preencoded.png"/>
          <p:cNvPicPr>
            <a:picLocks noChangeAspect="1"/>
          </p:cNvPicPr>
          <p:nvPr/>
        </p:nvPicPr>
        <p:blipFill>
          <a:blip r:embed="rId8"/>
          <a:stretch>
            <a:fillRect/>
          </a:stretch>
        </p:blipFill>
        <p:spPr>
          <a:xfrm>
            <a:off x="785813" y="5838706"/>
            <a:ext cx="687586" cy="825103"/>
          </a:xfrm>
          <a:prstGeom prst="rect">
            <a:avLst/>
          </a:prstGeom>
        </p:spPr>
      </p:pic>
      <p:sp>
        <p:nvSpPr>
          <p:cNvPr id="20" name="Text 12"/>
          <p:cNvSpPr/>
          <p:nvPr/>
        </p:nvSpPr>
        <p:spPr>
          <a:xfrm>
            <a:off x="1610916" y="5976223"/>
            <a:ext cx="2395299" cy="214908"/>
          </a:xfrm>
          <a:prstGeom prst="rect">
            <a:avLst/>
          </a:prstGeom>
          <a:noFill/>
          <a:ln/>
        </p:spPr>
        <p:txBody>
          <a:bodyPr wrap="none" lIns="0" tIns="0" rIns="0" bIns="0" rtlCol="0" anchor="t"/>
          <a:lstStyle/>
          <a:p>
            <a:pPr marL="0" indent="0" algn="l">
              <a:lnSpc>
                <a:spcPts val="1650"/>
              </a:lnSpc>
              <a:buNone/>
            </a:pPr>
            <a:r>
              <a:rPr lang="en-US" sz="1350" b="1" dirty="0">
                <a:solidFill>
                  <a:srgbClr val="272525"/>
                </a:solidFill>
                <a:latin typeface="Inter Bold" pitchFamily="34" charset="0"/>
                <a:ea typeface="Inter Bold" pitchFamily="34" charset="-122"/>
                <a:cs typeface="Inter Bold" pitchFamily="34" charset="-120"/>
              </a:rPr>
              <a:t>Apply for AI Developer Roles</a:t>
            </a:r>
            <a:endParaRPr lang="en-US" sz="1350" dirty="0"/>
          </a:p>
        </p:txBody>
      </p:sp>
      <p:sp>
        <p:nvSpPr>
          <p:cNvPr id="21" name="Text 13"/>
          <p:cNvSpPr/>
          <p:nvPr/>
        </p:nvSpPr>
        <p:spPr>
          <a:xfrm>
            <a:off x="1610916" y="6273641"/>
            <a:ext cx="12233672" cy="220028"/>
          </a:xfrm>
          <a:prstGeom prst="rect">
            <a:avLst/>
          </a:prstGeom>
          <a:noFill/>
          <a:ln/>
        </p:spPr>
        <p:txBody>
          <a:bodyPr wrap="none" lIns="0" tIns="0" rIns="0" bIns="0" rtlCol="0" anchor="t"/>
          <a:lstStyle/>
          <a:p>
            <a:pPr marL="0" indent="0" algn="l">
              <a:lnSpc>
                <a:spcPts val="1700"/>
              </a:lnSpc>
              <a:buNone/>
            </a:pPr>
            <a:r>
              <a:rPr lang="en-US" sz="1050" b="1" dirty="0">
                <a:solidFill>
                  <a:srgbClr val="272525"/>
                </a:solidFill>
                <a:latin typeface="Inter" pitchFamily="34" charset="0"/>
                <a:ea typeface="Inter" pitchFamily="34" charset="-122"/>
                <a:cs typeface="Inter" pitchFamily="34" charset="-120"/>
              </a:rPr>
              <a:t>Timeline: When ready</a:t>
            </a:r>
            <a:r>
              <a:rPr lang="en-US" sz="1050" dirty="0">
                <a:solidFill>
                  <a:srgbClr val="272525"/>
                </a:solidFill>
                <a:latin typeface="Inter" pitchFamily="34" charset="0"/>
                <a:ea typeface="Inter" pitchFamily="34" charset="-122"/>
                <a:cs typeface="Inter" pitchFamily="34" charset="-120"/>
              </a:rPr>
              <a:t> | Target internships and junior positions. Prepare for technical interviews. Keep learning and growing throughout your career.</a:t>
            </a:r>
            <a:endParaRPr lang="en-US" sz="1050" dirty="0"/>
          </a:p>
        </p:txBody>
      </p:sp>
      <p:sp>
        <p:nvSpPr>
          <p:cNvPr id="22" name="Shape 14"/>
          <p:cNvSpPr/>
          <p:nvPr/>
        </p:nvSpPr>
        <p:spPr>
          <a:xfrm>
            <a:off x="785813" y="6887144"/>
            <a:ext cx="13058775" cy="24765"/>
          </a:xfrm>
          <a:prstGeom prst="rect">
            <a:avLst/>
          </a:prstGeom>
          <a:solidFill>
            <a:srgbClr val="272525">
              <a:alpha val="50000"/>
            </a:srgbClr>
          </a:solidFill>
          <a:ln/>
        </p:spPr>
      </p:sp>
      <p:sp>
        <p:nvSpPr>
          <p:cNvPr id="23" name="Text 15"/>
          <p:cNvSpPr/>
          <p:nvPr/>
        </p:nvSpPr>
        <p:spPr>
          <a:xfrm>
            <a:off x="992029" y="7221141"/>
            <a:ext cx="12852559" cy="220028"/>
          </a:xfrm>
          <a:prstGeom prst="rect">
            <a:avLst/>
          </a:prstGeom>
          <a:noFill/>
          <a:ln/>
        </p:spPr>
        <p:txBody>
          <a:bodyPr wrap="none" lIns="0" tIns="0" rIns="0" bIns="0" rtlCol="0" anchor="t"/>
          <a:lstStyle/>
          <a:p>
            <a:pPr marL="0" indent="0" algn="l">
              <a:lnSpc>
                <a:spcPts val="1700"/>
              </a:lnSpc>
              <a:buNone/>
            </a:pPr>
            <a:r>
              <a:rPr lang="en-US" sz="1050" dirty="0">
                <a:solidFill>
                  <a:srgbClr val="272525"/>
                </a:solidFill>
                <a:latin typeface="Inter" pitchFamily="34" charset="0"/>
                <a:ea typeface="Inter" pitchFamily="34" charset="-122"/>
                <a:cs typeface="Inter" pitchFamily="34" charset="-120"/>
              </a:rPr>
              <a:t>"AI development is a journey of constant learning and innovation—start building today to shape tomorrow."</a:t>
            </a:r>
            <a:endParaRPr lang="en-US" sz="1050" dirty="0"/>
          </a:p>
        </p:txBody>
      </p:sp>
      <p:sp>
        <p:nvSpPr>
          <p:cNvPr id="24" name="Shape 16"/>
          <p:cNvSpPr/>
          <p:nvPr/>
        </p:nvSpPr>
        <p:spPr>
          <a:xfrm>
            <a:off x="785813" y="7066478"/>
            <a:ext cx="15240" cy="529352"/>
          </a:xfrm>
          <a:prstGeom prst="rect">
            <a:avLst/>
          </a:prstGeom>
          <a:solidFill>
            <a:srgbClr val="4950BC"/>
          </a:solidFill>
          <a:ln/>
        </p:spPr>
      </p:sp>
      <mc:AlternateContent xmlns:mc="http://schemas.openxmlformats.org/markup-compatibility/2006">
        <mc:Choice xmlns:p14="http://schemas.microsoft.com/office/powerpoint/2010/main" Requires="p14">
          <p:contentPart p14:bwMode="auto" r:id="rId9">
            <p14:nvContentPartPr>
              <p14:cNvPr id="25" name="Ink 24">
                <a:extLst>
                  <a:ext uri="{FF2B5EF4-FFF2-40B4-BE49-F238E27FC236}">
                    <a16:creationId xmlns:a16="http://schemas.microsoft.com/office/drawing/2014/main" id="{35434D4E-FEFA-2B15-E2DC-E2008A7AE39D}"/>
                  </a:ext>
                </a:extLst>
              </p14:cNvPr>
              <p14:cNvContentPartPr/>
              <p14:nvPr/>
            </p14:nvContentPartPr>
            <p14:xfrm>
              <a:off x="12857930" y="7733690"/>
              <a:ext cx="1595160" cy="388800"/>
            </p14:xfrm>
          </p:contentPart>
        </mc:Choice>
        <mc:Fallback>
          <p:pic>
            <p:nvPicPr>
              <p:cNvPr id="25" name="Ink 24">
                <a:extLst>
                  <a:ext uri="{FF2B5EF4-FFF2-40B4-BE49-F238E27FC236}">
                    <a16:creationId xmlns:a16="http://schemas.microsoft.com/office/drawing/2014/main" id="{35434D4E-FEFA-2B15-E2DC-E2008A7AE39D}"/>
                  </a:ext>
                </a:extLst>
              </p:cNvPr>
              <p:cNvPicPr/>
              <p:nvPr/>
            </p:nvPicPr>
            <p:blipFill>
              <a:blip r:embed="rId10"/>
              <a:stretch>
                <a:fillRect/>
              </a:stretch>
            </p:blipFill>
            <p:spPr>
              <a:xfrm>
                <a:off x="12795290" y="7670690"/>
                <a:ext cx="1720800" cy="51444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26" name="Ink 25">
                <a:extLst>
                  <a:ext uri="{FF2B5EF4-FFF2-40B4-BE49-F238E27FC236}">
                    <a16:creationId xmlns:a16="http://schemas.microsoft.com/office/drawing/2014/main" id="{28B81C38-9851-2D78-5C16-6C11A57634B2}"/>
                  </a:ext>
                </a:extLst>
              </p14:cNvPr>
              <p14:cNvContentPartPr/>
              <p14:nvPr/>
            </p14:nvContentPartPr>
            <p14:xfrm>
              <a:off x="10058210" y="4311530"/>
              <a:ext cx="360" cy="360"/>
            </p14:xfrm>
          </p:contentPart>
        </mc:Choice>
        <mc:Fallback>
          <p:pic>
            <p:nvPicPr>
              <p:cNvPr id="26" name="Ink 25">
                <a:extLst>
                  <a:ext uri="{FF2B5EF4-FFF2-40B4-BE49-F238E27FC236}">
                    <a16:creationId xmlns:a16="http://schemas.microsoft.com/office/drawing/2014/main" id="{28B81C38-9851-2D78-5C16-6C11A57634B2}"/>
                  </a:ext>
                </a:extLst>
              </p:cNvPr>
              <p:cNvPicPr/>
              <p:nvPr/>
            </p:nvPicPr>
            <p:blipFill>
              <a:blip r:embed="rId12"/>
              <a:stretch>
                <a:fillRect/>
              </a:stretch>
            </p:blipFill>
            <p:spPr>
              <a:xfrm>
                <a:off x="9995570" y="4248530"/>
                <a:ext cx="126000" cy="126000"/>
              </a:xfrm>
              <a:prstGeom prst="rect">
                <a:avLst/>
              </a:prstGeom>
            </p:spPr>
          </p:pic>
        </mc:Fallback>
      </mc:AlternateContent>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TotalTime>
  <Words>1152</Words>
  <Application>Microsoft Office PowerPoint</Application>
  <PresentationFormat>Custom</PresentationFormat>
  <Paragraphs>82</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Inter Bold</vt:lpstr>
      <vt:lpstr>Inter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vineetsingh123245@gmail.com</cp:lastModifiedBy>
  <cp:revision>2</cp:revision>
  <dcterms:created xsi:type="dcterms:W3CDTF">2025-12-01T13:36:58Z</dcterms:created>
  <dcterms:modified xsi:type="dcterms:W3CDTF">2026-01-07T14:49:42Z</dcterms:modified>
</cp:coreProperties>
</file>